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_rels/presentation.xml.rels" ContentType="application/vnd.openxmlformats-package.relationships+xml"/>
  <Override PartName="/ppt/media/image12.png" ContentType="image/png"/>
  <Override PartName="/ppt/media/image10.jpeg" ContentType="image/jpeg"/>
  <Override PartName="/ppt/media/image5.png" ContentType="image/png"/>
  <Override PartName="/ppt/media/image8.jpeg" ContentType="image/jpeg"/>
  <Override PartName="/ppt/media/image16.jpeg" ContentType="image/jpeg"/>
  <Override PartName="/ppt/media/image15.png" ContentType="image/png"/>
  <Override PartName="/ppt/media/image14.jpeg" ContentType="image/jpeg"/>
  <Override PartName="/ppt/media/image2.png" ContentType="image/png"/>
  <Override PartName="/ppt/media/image1.png" ContentType="image/png"/>
  <Override PartName="/ppt/media/image17.jpeg" ContentType="image/jpeg"/>
  <Override PartName="/ppt/media/image3.png" ContentType="image/png"/>
  <Override PartName="/ppt/media/image4.png" ContentType="image/png"/>
  <Override PartName="/ppt/media/image6.jpeg" ContentType="image/jpeg"/>
  <Override PartName="/ppt/media/image9.jpeg" ContentType="image/jpeg"/>
  <Override PartName="/ppt/media/image11.jpeg" ContentType="image/jpeg"/>
  <Override PartName="/ppt/media/image13.png" ContentType="image/png"/>
  <Override PartName="/ppt/media/image7.jpeg" ContentType="image/jpeg"/>
  <Override PartName="/ppt/media/image18.png" ContentType="image/png"/>
  <Override PartName="/ppt/slideLayouts/slideLayout13.xml" ContentType="application/vnd.openxmlformats-officedocument.presentationml.slideLayout+xml"/>
  <Override PartName="/ppt/slideLayouts/slideLayout12.xml" ContentType="application/vnd.openxmlformats-officedocument.presentationml.slideLayout+xml"/>
  <Override PartName="/ppt/slideLayouts/slideLayout11.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8.xml" ContentType="application/vnd.openxmlformats-officedocument.presentationml.slideLayout+xml"/>
  <Override PartName="/ppt/slideLayouts/slideLayout7.xml" ContentType="application/vnd.openxmlformats-officedocument.presentationml.slideLayout+xml"/>
  <Override PartName="/ppt/slideLayouts/_rels/slideLayout22.xml.rels" ContentType="application/vnd.openxmlformats-package.relationships+xml"/>
  <Override PartName="/ppt/slideLayouts/_rels/slideLayout7.xml.rels" ContentType="application/vnd.openxmlformats-package.relationships+xml"/>
  <Override PartName="/ppt/slideLayouts/_rels/slideLayout4.xml.rels" ContentType="application/vnd.openxmlformats-package.relationships+xml"/>
  <Override PartName="/ppt/slideLayouts/_rels/slideLayout17.xml.rels" ContentType="application/vnd.openxmlformats-package.relationships+xml"/>
  <Override PartName="/ppt/slideLayouts/_rels/slideLayout19.xml.rels" ContentType="application/vnd.openxmlformats-package.relationships+xml"/>
  <Override PartName="/ppt/slideLayouts/_rels/slideLayout21.xml.rels" ContentType="application/vnd.openxmlformats-package.relationships+xml"/>
  <Override PartName="/ppt/slideLayouts/_rels/slideLayout6.xml.rels" ContentType="application/vnd.openxmlformats-package.relationships+xml"/>
  <Override PartName="/ppt/slideLayouts/_rels/slideLayout3.xml.rels" ContentType="application/vnd.openxmlformats-package.relationships+xml"/>
  <Override PartName="/ppt/slideLayouts/_rels/slideLayout16.xml.rels" ContentType="application/vnd.openxmlformats-package.relationships+xml"/>
  <Override PartName="/ppt/slideLayouts/_rels/slideLayout18.xml.rels" ContentType="application/vnd.openxmlformats-package.relationships+xml"/>
  <Override PartName="/ppt/slideLayouts/_rels/slideLayout5.xml.rels" ContentType="application/vnd.openxmlformats-package.relationships+xml"/>
  <Override PartName="/ppt/slideLayouts/_rels/slideLayout13.xml.rels" ContentType="application/vnd.openxmlformats-package.relationships+xml"/>
  <Override PartName="/ppt/slideLayouts/_rels/slideLayout12.xml.rels" ContentType="application/vnd.openxmlformats-package.relationships+xml"/>
  <Override PartName="/ppt/slideLayouts/_rels/slideLayout11.xml.rels" ContentType="application/vnd.openxmlformats-package.relationships+xml"/>
  <Override PartName="/ppt/slideLayouts/_rels/slideLayout1.xml.rels" ContentType="application/vnd.openxmlformats-package.relationships+xml"/>
  <Override PartName="/ppt/slideLayouts/_rels/slideLayout14.xml.rels" ContentType="application/vnd.openxmlformats-package.relationships+xml"/>
  <Override PartName="/ppt/slideLayouts/_rels/slideLayout10.xml.rels" ContentType="application/vnd.openxmlformats-package.relationships+xml"/>
  <Override PartName="/ppt/slideLayouts/_rels/slideLayout24.xml.rels" ContentType="application/vnd.openxmlformats-package.relationships+xml"/>
  <Override PartName="/ppt/slideLayouts/_rels/slideLayout9.xml.rels" ContentType="application/vnd.openxmlformats-package.relationships+xml"/>
  <Override PartName="/ppt/slideLayouts/_rels/slideLayout23.xml.rels" ContentType="application/vnd.openxmlformats-package.relationships+xml"/>
  <Override PartName="/ppt/slideLayouts/_rels/slideLayout8.xml.rels" ContentType="application/vnd.openxmlformats-package.relationships+xml"/>
  <Override PartName="/ppt/slideLayouts/_rels/slideLayout15.xml.rels" ContentType="application/vnd.openxmlformats-package.relationships+xml"/>
  <Override PartName="/ppt/slideLayouts/_rels/slideLayout2.xml.rels" ContentType="application/vnd.openxmlformats-package.relationships+xml"/>
  <Override PartName="/ppt/slideLayouts/_rels/slideLayout20.xml.rels" ContentType="application/vnd.openxmlformats-package.relationships+xml"/>
  <Override PartName="/ppt/slideLayouts/slideLayout6.xml" ContentType="application/vnd.openxmlformats-officedocument.presentationml.slideLayout+xml"/>
  <Override PartName="/ppt/slideLayouts/slideLayout24.xml" ContentType="application/vnd.openxmlformats-officedocument.presentationml.slideLayout+xml"/>
  <Override PartName="/ppt/slideLayouts/slideLayout5.xml" ContentType="application/vnd.openxmlformats-officedocument.presentationml.slideLayout+xml"/>
  <Override PartName="/ppt/slideLayouts/slideLayout23.xml" ContentType="application/vnd.openxmlformats-officedocument.presentationml.slideLayout+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xml" ContentType="application/vnd.openxmlformats-officedocument.presentationml.slideLayout+xml"/>
  <Override PartName="/ppt/slideLayouts/slideLayout17.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18.xml" ContentType="application/vnd.openxmlformats-officedocument.presentationml.slideLayout+xml"/>
  <Override PartName="/ppt/slideLayouts/slideLayout3.xml" ContentType="application/vnd.openxmlformats-officedocument.presentationml.slideLayout+xml"/>
  <Override PartName="/ppt/slideLayouts/slideLayout21.xml" ContentType="application/vnd.openxmlformats-officedocument.presentationml.slideLayout+xml"/>
  <Override PartName="/ppt/slideLayouts/slideLayout19.xml" ContentType="application/vnd.openxmlformats-officedocument.presentationml.slideLayout+xml"/>
  <Override PartName="/ppt/slideLayouts/slideLayout4.xml" ContentType="application/vnd.openxmlformats-officedocument.presentationml.slideLayout+xml"/>
  <Override PartName="/ppt/slideLayouts/slideLayout22.xml" ContentType="application/vnd.openxmlformats-officedocument.presentationml.slideLayout+xml"/>
  <Override PartName="/ppt/slides/slide56.xml" ContentType="application/vnd.openxmlformats-officedocument.presentationml.slide+xml"/>
  <Override PartName="/ppt/slides/slide55.xml" ContentType="application/vnd.openxmlformats-officedocument.presentationml.slide+xml"/>
  <Override PartName="/ppt/slides/slide54.xml" ContentType="application/vnd.openxmlformats-officedocument.presentationml.slide+xml"/>
  <Override PartName="/ppt/slides/slide53.xml" ContentType="application/vnd.openxmlformats-officedocument.presentationml.slide+xml"/>
  <Override PartName="/ppt/slides/slide52.xml" ContentType="application/vnd.openxmlformats-officedocument.presentationml.slide+xml"/>
  <Override PartName="/ppt/slides/slide51.xml" ContentType="application/vnd.openxmlformats-officedocument.presentationml.slide+xml"/>
  <Override PartName="/ppt/slides/slide50.xml" ContentType="application/vnd.openxmlformats-officedocument.presentationml.slide+xml"/>
  <Override PartName="/ppt/slides/slide46.xml" ContentType="application/vnd.openxmlformats-officedocument.presentationml.slide+xml"/>
  <Override PartName="/ppt/slides/slide41.xml" ContentType="application/vnd.openxmlformats-officedocument.presentationml.slide+xml"/>
  <Override PartName="/ppt/slides/slide40.xml" ContentType="application/vnd.openxmlformats-officedocument.presentationml.slide+xml"/>
  <Override PartName="/ppt/slides/slide2.xml" ContentType="application/vnd.openxmlformats-officedocument.presentationml.slide+xml"/>
  <Override PartName="/ppt/slides/slide1.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60.xml" ContentType="application/vnd.openxmlformats-officedocument.presentationml.slide+xml"/>
  <Override PartName="/ppt/slides/slide20.xml" ContentType="application/vnd.openxmlformats-officedocument.presentationml.slide+xml"/>
  <Override PartName="/ppt/slides/slide57.xml" ContentType="application/vnd.openxmlformats-officedocument.presentationml.slide+xml"/>
  <Override PartName="/ppt/slides/slide19.xml" ContentType="application/vnd.openxmlformats-officedocument.presentationml.slide+xml"/>
  <Override PartName="/ppt/slides/slide61.xml" ContentType="application/vnd.openxmlformats-officedocument.presentationml.slide+xml"/>
  <Override PartName="/ppt/slides/slide21.xml" ContentType="application/vnd.openxmlformats-officedocument.presentationml.slide+xml"/>
  <Override PartName="/ppt/slides/slide58.xml" ContentType="application/vnd.openxmlformats-officedocument.presentationml.slide+xml"/>
  <Override PartName="/ppt/slides/slide22.xml" ContentType="application/vnd.openxmlformats-officedocument.presentationml.slide+xml"/>
  <Override PartName="/ppt/slides/slide59.xml" ContentType="application/vnd.openxmlformats-officedocument.presentationml.slide+xml"/>
  <Override PartName="/ppt/slides/slide67.xml" ContentType="application/vnd.openxmlformats-officedocument.presentationml.slide+xml"/>
  <Override PartName="/ppt/slides/slide30.xml" ContentType="application/vnd.openxmlformats-officedocument.presentationml.slide+xml"/>
  <Override PartName="/ppt/slides/slide66.xml" ContentType="application/vnd.openxmlformats-officedocument.presentationml.slide+xml"/>
  <Override PartName="/ppt/slides/slide29.xml" ContentType="application/vnd.openxmlformats-officedocument.presentationml.slide+xml"/>
  <Override PartName="/ppt/slides/slide65.xml" ContentType="application/vnd.openxmlformats-officedocument.presentationml.slide+xml"/>
  <Override PartName="/ppt/slides/slide28.xml" ContentType="application/vnd.openxmlformats-officedocument.presentationml.slide+xml"/>
  <Override PartName="/ppt/slides/slide64.xml" ContentType="application/vnd.openxmlformats-officedocument.presentationml.slide+xml"/>
  <Override PartName="/ppt/slides/slide27.xml" ContentType="application/vnd.openxmlformats-officedocument.presentationml.slide+xml"/>
  <Override PartName="/ppt/slides/slide24.xml" ContentType="application/vnd.openxmlformats-officedocument.presentationml.slide+xml"/>
  <Override PartName="/ppt/slides/slide63.xml" ContentType="application/vnd.openxmlformats-officedocument.presentationml.slide+xml"/>
  <Override PartName="/ppt/slides/slide26.xml" ContentType="application/vnd.openxmlformats-officedocument.presentationml.slide+xml"/>
  <Override PartName="/ppt/slides/slide23.xml" ContentType="application/vnd.openxmlformats-officedocument.presentationml.slide+xml"/>
  <Override PartName="/ppt/slides/slide62.xml" ContentType="application/vnd.openxmlformats-officedocument.presentationml.slide+xml"/>
  <Override PartName="/ppt/slides/slide25.xml" ContentType="application/vnd.openxmlformats-officedocument.presentationml.slide+xml"/>
  <Override PartName="/ppt/slides/slide14.xml" ContentType="application/vnd.openxmlformats-officedocument.presentationml.slide+xml"/>
  <Override PartName="/ppt/slides/slide7.xml" ContentType="application/vnd.openxmlformats-officedocument.presentationml.slide+xml"/>
  <Override PartName="/ppt/slides/slide42.xml" ContentType="application/vnd.openxmlformats-officedocument.presentationml.slide+xml"/>
  <Override PartName="/ppt/slides/slide3.xml" ContentType="application/vnd.openxmlformats-officedocument.presentationml.slide+xml"/>
  <Override PartName="/ppt/slides/slide10.xml" ContentType="application/vnd.openxmlformats-officedocument.presentationml.slide+xml"/>
  <Override PartName="/ppt/slides/slide47.xml" ContentType="application/vnd.openxmlformats-officedocument.presentationml.slide+xml"/>
  <Override PartName="/ppt/slides/slide15.xml" ContentType="application/vnd.openxmlformats-officedocument.presentationml.slide+xml"/>
  <Override PartName="/ppt/slides/slide8.xml" ContentType="application/vnd.openxmlformats-officedocument.presentationml.slide+xml"/>
  <Override PartName="/ppt/slides/slide43.xml" ContentType="application/vnd.openxmlformats-officedocument.presentationml.slide+xml"/>
  <Override PartName="/ppt/slides/slide4.xml" ContentType="application/vnd.openxmlformats-officedocument.presentationml.slide+xml"/>
  <Override PartName="/ppt/slides/slide11.xml" ContentType="application/vnd.openxmlformats-officedocument.presentationml.slide+xml"/>
  <Override PartName="/ppt/slides/slide48.xml" ContentType="application/vnd.openxmlformats-officedocument.presentationml.slide+xml"/>
  <Override PartName="/ppt/slides/slide16.xml" ContentType="application/vnd.openxmlformats-officedocument.presentationml.slide+xml"/>
  <Override PartName="/ppt/slides/slide9.xml" ContentType="application/vnd.openxmlformats-officedocument.presentationml.slide+xml"/>
  <Override PartName="/ppt/slides/slide44.xml" ContentType="application/vnd.openxmlformats-officedocument.presentationml.slide+xml"/>
  <Override PartName="/ppt/slides/slide5.xml" ContentType="application/vnd.openxmlformats-officedocument.presentationml.slide+xml"/>
  <Override PartName="/ppt/slides/slide12.xml" ContentType="application/vnd.openxmlformats-officedocument.presentationml.slide+xml"/>
  <Override PartName="/ppt/slides/slide49.xml" ContentType="application/vnd.openxmlformats-officedocument.presentationml.slide+xml"/>
  <Override PartName="/ppt/slides/_rels/slide32.xml.rels" ContentType="application/vnd.openxmlformats-package.relationships+xml"/>
  <Override PartName="/ppt/slides/_rels/slide1.xml.rels" ContentType="application/vnd.openxmlformats-package.relationships+xml"/>
  <Override PartName="/ppt/slides/_rels/slide16.xml.rels" ContentType="application/vnd.openxmlformats-package.relationships+xml"/>
  <Override PartName="/ppt/slides/_rels/slide20.xml.rels" ContentType="application/vnd.openxmlformats-package.relationships+xml"/>
  <Override PartName="/ppt/slides/_rels/slide10.xml.rels" ContentType="application/vnd.openxmlformats-package.relationships+xml"/>
  <Override PartName="/ppt/slides/_rels/slide59.xml.rels" ContentType="application/vnd.openxmlformats-package.relationships+xml"/>
  <Override PartName="/ppt/slides/_rels/slide25.xml.rels" ContentType="application/vnd.openxmlformats-package.relationships+xml"/>
  <Override PartName="/ppt/slides/_rels/slide62.xml.rels" ContentType="application/vnd.openxmlformats-package.relationships+xml"/>
  <Override PartName="/ppt/slides/_rels/slide13.xml.rels" ContentType="application/vnd.openxmlformats-package.relationships+xml"/>
  <Override PartName="/ppt/slides/_rels/slide27.xml.rels" ContentType="application/vnd.openxmlformats-package.relationships+xml"/>
  <Override PartName="/ppt/slides/_rels/slide36.xml.rels" ContentType="application/vnd.openxmlformats-package.relationships+xml"/>
  <Override PartName="/ppt/slides/_rels/slide43.xml.rels" ContentType="application/vnd.openxmlformats-package.relationships+xml"/>
  <Override PartName="/ppt/slides/_rels/slide8.xml.rels" ContentType="application/vnd.openxmlformats-package.relationships+xml"/>
  <Override PartName="/ppt/slides/_rels/slide2.xml.rels" ContentType="application/vnd.openxmlformats-package.relationships+xml"/>
  <Override PartName="/ppt/slides/_rels/slide21.xml.rels" ContentType="application/vnd.openxmlformats-package.relationships+xml"/>
  <Override PartName="/ppt/slides/_rels/slide17.xml.rels" ContentType="application/vnd.openxmlformats-package.relationships+xml"/>
  <Override PartName="/ppt/slides/_rels/slide11.xml.rels" ContentType="application/vnd.openxmlformats-package.relationships+xml"/>
  <Override PartName="/ppt/slides/_rels/slide26.xml.rels" ContentType="application/vnd.openxmlformats-package.relationships+xml"/>
  <Override PartName="/ppt/slides/_rels/slide12.xml.rels" ContentType="application/vnd.openxmlformats-package.relationships+xml"/>
  <Override PartName="/ppt/slides/_rels/slide35.xml.rels" ContentType="application/vnd.openxmlformats-package.relationships+xml"/>
  <Override PartName="/ppt/slides/_rels/slide51.xml.rels" ContentType="application/vnd.openxmlformats-package.relationships+xml"/>
  <Override PartName="/ppt/slides/_rels/slide42.xml.rels" ContentType="application/vnd.openxmlformats-package.relationships+xml"/>
  <Override PartName="/ppt/slides/_rels/slide7.xml.rels" ContentType="application/vnd.openxmlformats-package.relationships+xml"/>
  <Override PartName="/ppt/slides/_rels/slide48.xml.rels" ContentType="application/vnd.openxmlformats-package.relationships+xml"/>
  <Override PartName="/ppt/slides/_rels/slide64.xml.rels" ContentType="application/vnd.openxmlformats-package.relationships+xml"/>
  <Override PartName="/ppt/slides/_rels/slide5.xml.rels" ContentType="application/vnd.openxmlformats-package.relationships+xml"/>
  <Override PartName="/ppt/slides/_rels/slide40.xml.rels" ContentType="application/vnd.openxmlformats-package.relationships+xml"/>
  <Override PartName="/ppt/slides/_rels/slide55.xml.rels" ContentType="application/vnd.openxmlformats-package.relationships+xml"/>
  <Override PartName="/ppt/slides/_rels/slide54.xml.rels" ContentType="application/vnd.openxmlformats-package.relationships+xml"/>
  <Override PartName="/ppt/slides/_rels/slide63.xml.rels" ContentType="application/vnd.openxmlformats-package.relationships+xml"/>
  <Override PartName="/ppt/slides/_rels/slide47.xml.rels" ContentType="application/vnd.openxmlformats-package.relationships+xml"/>
  <Override PartName="/ppt/slides/_rels/slide4.xml.rels" ContentType="application/vnd.openxmlformats-package.relationships+xml"/>
  <Override PartName="/ppt/slides/_rels/slide41.xml.rels" ContentType="application/vnd.openxmlformats-package.relationships+xml"/>
  <Override PartName="/ppt/slides/_rels/slide6.xml.rels" ContentType="application/vnd.openxmlformats-package.relationships+xml"/>
  <Override PartName="/ppt/slides/_rels/slide34.xml.rels" ContentType="application/vnd.openxmlformats-package.relationships+xml"/>
  <Override PartName="/ppt/slides/_rels/slide50.xml.rels" ContentType="application/vnd.openxmlformats-package.relationships+xml"/>
  <Override PartName="/ppt/slides/_rels/slide49.xml.rels" ContentType="application/vnd.openxmlformats-package.relationships+xml"/>
  <Override PartName="/ppt/slides/_rels/slide53.xml.rels" ContentType="application/vnd.openxmlformats-package.relationships+xml"/>
  <Override PartName="/ppt/slides/_rels/slide46.xml.rels" ContentType="application/vnd.openxmlformats-package.relationships+xml"/>
  <Override PartName="/ppt/slides/_rels/slide52.xml.rels" ContentType="application/vnd.openxmlformats-package.relationships+xml"/>
  <Override PartName="/ppt/slides/_rels/slide67.xml.rels" ContentType="application/vnd.openxmlformats-package.relationships+xml"/>
  <Override PartName="/ppt/slides/_rels/slide57.xml.rels" ContentType="application/vnd.openxmlformats-package.relationships+xml"/>
  <Override PartName="/ppt/slides/_rels/slide61.xml.rels" ContentType="application/vnd.openxmlformats-package.relationships+xml"/>
  <Override PartName="/ppt/slides/_rels/slide58.xml.rels" ContentType="application/vnd.openxmlformats-package.relationships+xml"/>
  <Override PartName="/ppt/slides/_rels/slide65.xml.rels" ContentType="application/vnd.openxmlformats-package.relationships+xml"/>
  <Override PartName="/ppt/slides/_rels/slide18.xml.rels" ContentType="application/vnd.openxmlformats-package.relationships+xml"/>
  <Override PartName="/ppt/slides/_rels/slide22.xml.rels" ContentType="application/vnd.openxmlformats-package.relationships+xml"/>
  <Override PartName="/ppt/slides/_rels/slide28.xml.rels" ContentType="application/vnd.openxmlformats-package.relationships+xml"/>
  <Override PartName="/ppt/slides/_rels/slide3.xml.rels" ContentType="application/vnd.openxmlformats-package.relationships+xml"/>
  <Override PartName="/ppt/slides/_rels/slide9.xml.rels" ContentType="application/vnd.openxmlformats-package.relationships+xml"/>
  <Override PartName="/ppt/slides/_rels/slide44.xml.rels" ContentType="application/vnd.openxmlformats-package.relationships+xml"/>
  <Override PartName="/ppt/slides/_rels/slide37.xml.rels" ContentType="application/vnd.openxmlformats-package.relationships+xml"/>
  <Override PartName="/ppt/slides/_rels/slide19.xml.rels" ContentType="application/vnd.openxmlformats-package.relationships+xml"/>
  <Override PartName="/ppt/slides/_rels/slide23.xml.rels" ContentType="application/vnd.openxmlformats-package.relationships+xml"/>
  <Override PartName="/ppt/slides/_rels/slide14.xml.rels" ContentType="application/vnd.openxmlformats-package.relationships+xml"/>
  <Override PartName="/ppt/slides/_rels/slide33.xml.rels" ContentType="application/vnd.openxmlformats-package.relationships+xml"/>
  <Override PartName="/ppt/slides/_rels/slide29.xml.rels" ContentType="application/vnd.openxmlformats-package.relationships+xml"/>
  <Override PartName="/ppt/slides/_rels/slide30.xml.rels" ContentType="application/vnd.openxmlformats-package.relationships+xml"/>
  <Override PartName="/ppt/slides/_rels/slide38.xml.rels" ContentType="application/vnd.openxmlformats-package.relationships+xml"/>
  <Override PartName="/ppt/slides/_rels/slide45.xml.rels" ContentType="application/vnd.openxmlformats-package.relationships+xml"/>
  <Override PartName="/ppt/slides/_rels/slide24.xml.rels" ContentType="application/vnd.openxmlformats-package.relationships+xml"/>
  <Override PartName="/ppt/slides/_rels/slide15.xml.rels" ContentType="application/vnd.openxmlformats-package.relationships+xml"/>
  <Override PartName="/ppt/slides/_rels/slide31.xml.rels" ContentType="application/vnd.openxmlformats-package.relationships+xml"/>
  <Override PartName="/ppt/slides/_rels/slide39.xml.rels" ContentType="application/vnd.openxmlformats-package.relationships+xml"/>
  <Override PartName="/ppt/slides/_rels/slide66.xml.rels" ContentType="application/vnd.openxmlformats-package.relationships+xml"/>
  <Override PartName="/ppt/slides/_rels/slide56.xml.rels" ContentType="application/vnd.openxmlformats-package.relationships+xml"/>
  <Override PartName="/ppt/slides/_rels/slide60.xml.rels" ContentType="application/vnd.openxmlformats-package.relationships+xml"/>
  <Override PartName="/ppt/slides/slide6.xml" ContentType="application/vnd.openxmlformats-officedocument.presentationml.slide+xml"/>
  <Override PartName="/ppt/slides/slide13.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5.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5" r:id="rId43"/>
    <p:sldId id="296" r:id="rId44"/>
    <p:sldId id="297" r:id="rId45"/>
    <p:sldId id="298" r:id="rId46"/>
    <p:sldId id="299" r:id="rId47"/>
    <p:sldId id="300" r:id="rId48"/>
    <p:sldId id="301" r:id="rId49"/>
    <p:sldId id="302" r:id="rId50"/>
    <p:sldId id="303" r:id="rId51"/>
    <p:sldId id="304" r:id="rId52"/>
    <p:sldId id="305" r:id="rId53"/>
    <p:sldId id="306" r:id="rId54"/>
    <p:sldId id="307" r:id="rId55"/>
    <p:sldId id="308" r:id="rId56"/>
    <p:sldId id="309" r:id="rId57"/>
    <p:sldId id="310" r:id="rId58"/>
    <p:sldId id="311" r:id="rId59"/>
    <p:sldId id="312" r:id="rId60"/>
    <p:sldId id="313" r:id="rId61"/>
    <p:sldId id="314" r:id="rId62"/>
    <p:sldId id="315" r:id="rId63"/>
    <p:sldId id="316" r:id="rId64"/>
    <p:sldId id="317" r:id="rId65"/>
    <p:sldId id="318" r:id="rId66"/>
    <p:sldId id="319" r:id="rId67"/>
    <p:sldId id="320" r:id="rId68"/>
    <p:sldId id="321" r:id="rId69"/>
    <p:sldId id="322" r:id="rId70"/>
  </p:sldIdLst>
  <p:sldSz cx="12192000" cy="6858000"/>
  <p:notesSz cx="7559675" cy="10691812"/>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slide" Target="slides/slide32.xml"/><Relationship Id="rId36" Type="http://schemas.openxmlformats.org/officeDocument/2006/relationships/slide" Target="slides/slide33.xml"/><Relationship Id="rId37" Type="http://schemas.openxmlformats.org/officeDocument/2006/relationships/slide" Target="slides/slide34.xml"/><Relationship Id="rId38" Type="http://schemas.openxmlformats.org/officeDocument/2006/relationships/slide" Target="slides/slide35.xml"/><Relationship Id="rId39" Type="http://schemas.openxmlformats.org/officeDocument/2006/relationships/slide" Target="slides/slide36.xml"/><Relationship Id="rId40" Type="http://schemas.openxmlformats.org/officeDocument/2006/relationships/slide" Target="slides/slide37.xml"/><Relationship Id="rId41" Type="http://schemas.openxmlformats.org/officeDocument/2006/relationships/slide" Target="slides/slide38.xml"/><Relationship Id="rId42" Type="http://schemas.openxmlformats.org/officeDocument/2006/relationships/slide" Target="slides/slide39.xml"/><Relationship Id="rId43" Type="http://schemas.openxmlformats.org/officeDocument/2006/relationships/slide" Target="slides/slide40.xml"/><Relationship Id="rId44" Type="http://schemas.openxmlformats.org/officeDocument/2006/relationships/slide" Target="slides/slide41.xml"/><Relationship Id="rId45" Type="http://schemas.openxmlformats.org/officeDocument/2006/relationships/slide" Target="slides/slide42.xml"/><Relationship Id="rId46" Type="http://schemas.openxmlformats.org/officeDocument/2006/relationships/slide" Target="slides/slide43.xml"/><Relationship Id="rId47" Type="http://schemas.openxmlformats.org/officeDocument/2006/relationships/slide" Target="slides/slide44.xml"/><Relationship Id="rId48" Type="http://schemas.openxmlformats.org/officeDocument/2006/relationships/slide" Target="slides/slide45.xml"/><Relationship Id="rId49" Type="http://schemas.openxmlformats.org/officeDocument/2006/relationships/slide" Target="slides/slide46.xml"/><Relationship Id="rId50" Type="http://schemas.openxmlformats.org/officeDocument/2006/relationships/slide" Target="slides/slide47.xml"/><Relationship Id="rId51" Type="http://schemas.openxmlformats.org/officeDocument/2006/relationships/slide" Target="slides/slide48.xml"/><Relationship Id="rId52" Type="http://schemas.openxmlformats.org/officeDocument/2006/relationships/slide" Target="slides/slide49.xml"/><Relationship Id="rId53" Type="http://schemas.openxmlformats.org/officeDocument/2006/relationships/slide" Target="slides/slide50.xml"/><Relationship Id="rId54" Type="http://schemas.openxmlformats.org/officeDocument/2006/relationships/slide" Target="slides/slide51.xml"/><Relationship Id="rId55" Type="http://schemas.openxmlformats.org/officeDocument/2006/relationships/slide" Target="slides/slide52.xml"/><Relationship Id="rId56" Type="http://schemas.openxmlformats.org/officeDocument/2006/relationships/slide" Target="slides/slide53.xml"/><Relationship Id="rId57" Type="http://schemas.openxmlformats.org/officeDocument/2006/relationships/slide" Target="slides/slide54.xml"/><Relationship Id="rId58" Type="http://schemas.openxmlformats.org/officeDocument/2006/relationships/slide" Target="slides/slide55.xml"/><Relationship Id="rId59" Type="http://schemas.openxmlformats.org/officeDocument/2006/relationships/slide" Target="slides/slide56.xml"/><Relationship Id="rId60" Type="http://schemas.openxmlformats.org/officeDocument/2006/relationships/slide" Target="slides/slide57.xml"/><Relationship Id="rId61" Type="http://schemas.openxmlformats.org/officeDocument/2006/relationships/slide" Target="slides/slide58.xml"/><Relationship Id="rId62" Type="http://schemas.openxmlformats.org/officeDocument/2006/relationships/slide" Target="slides/slide59.xml"/><Relationship Id="rId63" Type="http://schemas.openxmlformats.org/officeDocument/2006/relationships/slide" Target="slides/slide60.xml"/><Relationship Id="rId64" Type="http://schemas.openxmlformats.org/officeDocument/2006/relationships/slide" Target="slides/slide61.xml"/><Relationship Id="rId65" Type="http://schemas.openxmlformats.org/officeDocument/2006/relationships/slide" Target="slides/slide62.xml"/><Relationship Id="rId66" Type="http://schemas.openxmlformats.org/officeDocument/2006/relationships/slide" Target="slides/slide63.xml"/><Relationship Id="rId67" Type="http://schemas.openxmlformats.org/officeDocument/2006/relationships/slide" Target="slides/slide64.xml"/><Relationship Id="rId68" Type="http://schemas.openxmlformats.org/officeDocument/2006/relationships/slide" Target="slides/slide65.xml"/><Relationship Id="rId69" Type="http://schemas.openxmlformats.org/officeDocument/2006/relationships/slide" Target="slides/slide66.xml"/><Relationship Id="rId70" Type="http://schemas.openxmlformats.org/officeDocument/2006/relationships/slide" Target="slides/slide67.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32"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33"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35"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36"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37"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38"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40"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41"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42"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43"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44"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45"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57"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59"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61"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62"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6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64"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6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66"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67"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68"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1"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70"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71"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72"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7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74"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75"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76"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7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78"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79"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8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81"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82"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83"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84"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8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86"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87"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88"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89"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90"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91"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3"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5"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16"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8"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0"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21"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22"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4"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25"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26"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8"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29"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30"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1.xml"/><Relationship Id="rId5" Type="http://schemas.openxmlformats.org/officeDocument/2006/relationships/slideLayout" Target="../slideLayouts/slideLayout2.xml"/><Relationship Id="rId6" Type="http://schemas.openxmlformats.org/officeDocument/2006/relationships/slideLayout" Target="../slideLayouts/slideLayout3.xml"/><Relationship Id="rId7" Type="http://schemas.openxmlformats.org/officeDocument/2006/relationships/slideLayout" Target="../slideLayouts/slideLayout4.xml"/><Relationship Id="rId8" Type="http://schemas.openxmlformats.org/officeDocument/2006/relationships/slideLayout" Target="../slideLayouts/slideLayout5.xml"/><Relationship Id="rId9" Type="http://schemas.openxmlformats.org/officeDocument/2006/relationships/slideLayout" Target="../slideLayouts/slideLayout6.xml"/><Relationship Id="rId10" Type="http://schemas.openxmlformats.org/officeDocument/2006/relationships/slideLayout" Target="../slideLayouts/slideLayout7.xml"/><Relationship Id="rId11" Type="http://schemas.openxmlformats.org/officeDocument/2006/relationships/slideLayout" Target="../slideLayouts/slideLayout8.xml"/><Relationship Id="rId12" Type="http://schemas.openxmlformats.org/officeDocument/2006/relationships/slideLayout" Target="../slideLayouts/slideLayout9.xml"/><Relationship Id="rId13" Type="http://schemas.openxmlformats.org/officeDocument/2006/relationships/slideLayout" Target="../slideLayouts/slideLayout10.xml"/><Relationship Id="rId14" Type="http://schemas.openxmlformats.org/officeDocument/2006/relationships/slideLayout" Target="../slideLayouts/slideLayout11.xml"/><Relationship Id="rId15"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slideLayout" Target="../slideLayouts/slideLayout13.xml"/><Relationship Id="rId5" Type="http://schemas.openxmlformats.org/officeDocument/2006/relationships/slideLayout" Target="../slideLayouts/slideLayout14.xml"/><Relationship Id="rId6" Type="http://schemas.openxmlformats.org/officeDocument/2006/relationships/slideLayout" Target="../slideLayouts/slideLayout15.xml"/><Relationship Id="rId7" Type="http://schemas.openxmlformats.org/officeDocument/2006/relationships/slideLayout" Target="../slideLayouts/slideLayout16.xml"/><Relationship Id="rId8" Type="http://schemas.openxmlformats.org/officeDocument/2006/relationships/slideLayout" Target="../slideLayouts/slideLayout17.xml"/><Relationship Id="rId9" Type="http://schemas.openxmlformats.org/officeDocument/2006/relationships/slideLayout" Target="../slideLayouts/slideLayout18.xml"/><Relationship Id="rId10" Type="http://schemas.openxmlformats.org/officeDocument/2006/relationships/slideLayout" Target="../slideLayouts/slideLayout19.xml"/><Relationship Id="rId11" Type="http://schemas.openxmlformats.org/officeDocument/2006/relationships/slideLayout" Target="../slideLayouts/slideLayout20.xml"/><Relationship Id="rId12" Type="http://schemas.openxmlformats.org/officeDocument/2006/relationships/slideLayout" Target="../slideLayouts/slideLayout21.xml"/><Relationship Id="rId13" Type="http://schemas.openxmlformats.org/officeDocument/2006/relationships/slideLayout" Target="../slideLayouts/slideLayout22.xml"/><Relationship Id="rId14" Type="http://schemas.openxmlformats.org/officeDocument/2006/relationships/slideLayout" Target="../slideLayouts/slideLayout23.xml"/><Relationship Id="rId15" Type="http://schemas.openxmlformats.org/officeDocument/2006/relationships/slideLayout" Target="../slideLayouts/slideLayout24.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CustomShape 1"/>
          <p:cNvSpPr/>
          <p:nvPr/>
        </p:nvSpPr>
        <p:spPr>
          <a:xfrm>
            <a:off x="11444760" y="0"/>
            <a:ext cx="740160" cy="6849000"/>
          </a:xfrm>
          <a:prstGeom prst="rect">
            <a:avLst/>
          </a:prstGeom>
          <a:solidFill>
            <a:srgbClr val="000000">
              <a:alpha val="10000"/>
            </a:srgbClr>
          </a:solidFill>
          <a:ln>
            <a:noFill/>
          </a:ln>
        </p:spPr>
        <p:style>
          <a:lnRef idx="0"/>
          <a:fillRef idx="0"/>
          <a:effectRef idx="0"/>
          <a:fontRef idx="minor"/>
        </p:style>
      </p:sp>
      <p:sp>
        <p:nvSpPr>
          <p:cNvPr id="1" name="CustomShape 2"/>
          <p:cNvSpPr/>
          <p:nvPr/>
        </p:nvSpPr>
        <p:spPr>
          <a:xfrm>
            <a:off x="11438640" y="6453360"/>
            <a:ext cx="757080" cy="363960"/>
          </a:xfrm>
          <a:prstGeom prst="rect">
            <a:avLst/>
          </a:prstGeom>
          <a:noFill/>
          <a:ln>
            <a:noFill/>
          </a:ln>
        </p:spPr>
        <p:style>
          <a:lnRef idx="0"/>
          <a:fillRef idx="0"/>
          <a:effectRef idx="0"/>
          <a:fontRef idx="minor"/>
        </p:style>
        <p:txBody>
          <a:bodyPr lIns="90000" rIns="90000" tIns="45000" bIns="45000">
            <a:spAutoFit/>
          </a:bodyPr>
          <a:p>
            <a:pPr algn="ctr">
              <a:lnSpc>
                <a:spcPct val="100000"/>
              </a:lnSpc>
            </a:pPr>
            <a:fld id="{A2B673A1-CB73-4EE0-B14E-4B69AB2D4574}" type="slidenum">
              <a:rPr b="0" lang="en-US" sz="1800" spc="-1" strike="noStrike">
                <a:solidFill>
                  <a:srgbClr val="808080"/>
                </a:solidFill>
                <a:latin typeface="Arial"/>
                <a:ea typeface="DejaVu Sans"/>
              </a:rPr>
              <a:t>&lt;number&gt;</a:t>
            </a:fld>
            <a:endParaRPr b="0" lang="en-US" sz="1800" spc="-1" strike="noStrike">
              <a:latin typeface="Arial"/>
            </a:endParaRPr>
          </a:p>
        </p:txBody>
      </p:sp>
      <p:sp>
        <p:nvSpPr>
          <p:cNvPr id="2" name="CustomShape 3"/>
          <p:cNvSpPr/>
          <p:nvPr/>
        </p:nvSpPr>
        <p:spPr>
          <a:xfrm>
            <a:off x="912240" y="1268280"/>
            <a:ext cx="9207000" cy="360360"/>
          </a:xfrm>
          <a:prstGeom prst="rect">
            <a:avLst/>
          </a:prstGeom>
          <a:noFill/>
          <a:ln>
            <a:noFill/>
          </a:ln>
        </p:spPr>
        <p:style>
          <a:lnRef idx="0"/>
          <a:fillRef idx="0"/>
          <a:effectRef idx="0"/>
          <a:fontRef idx="minor"/>
        </p:style>
      </p:sp>
      <p:pic>
        <p:nvPicPr>
          <p:cNvPr id="3" name="Picture 19" descr="Logo_TUC_de_RGB"/>
          <p:cNvPicPr/>
          <p:nvPr/>
        </p:nvPicPr>
        <p:blipFill>
          <a:blip r:embed="rId2"/>
          <a:stretch/>
        </p:blipFill>
        <p:spPr>
          <a:xfrm>
            <a:off x="0" y="0"/>
            <a:ext cx="3051000" cy="560880"/>
          </a:xfrm>
          <a:prstGeom prst="rect">
            <a:avLst/>
          </a:prstGeom>
          <a:ln>
            <a:noFill/>
          </a:ln>
        </p:spPr>
      </p:pic>
      <p:pic>
        <p:nvPicPr>
          <p:cNvPr id="4" name="Grafik 2" descr=""/>
          <p:cNvPicPr/>
          <p:nvPr/>
        </p:nvPicPr>
        <p:blipFill>
          <a:blip r:embed="rId3"/>
          <a:stretch/>
        </p:blipFill>
        <p:spPr>
          <a:xfrm>
            <a:off x="7430400" y="134640"/>
            <a:ext cx="3696840" cy="513000"/>
          </a:xfrm>
          <a:prstGeom prst="rect">
            <a:avLst/>
          </a:prstGeom>
          <a:ln>
            <a:noFill/>
          </a:ln>
        </p:spPr>
      </p:pic>
      <p:sp>
        <p:nvSpPr>
          <p:cNvPr id="5" name="CustomShape 4"/>
          <p:cNvSpPr/>
          <p:nvPr/>
        </p:nvSpPr>
        <p:spPr>
          <a:xfrm>
            <a:off x="912240" y="1268280"/>
            <a:ext cx="9207000" cy="360360"/>
          </a:xfrm>
          <a:prstGeom prst="rect">
            <a:avLst/>
          </a:prstGeom>
          <a:noFill/>
          <a:ln>
            <a:noFill/>
          </a:ln>
        </p:spPr>
        <p:style>
          <a:lnRef idx="0"/>
          <a:fillRef idx="0"/>
          <a:effectRef idx="0"/>
          <a:fontRef idx="minor"/>
        </p:style>
      </p:sp>
      <p:sp>
        <p:nvSpPr>
          <p:cNvPr id="6" name="CustomShape 5"/>
          <p:cNvSpPr/>
          <p:nvPr/>
        </p:nvSpPr>
        <p:spPr>
          <a:xfrm>
            <a:off x="11444760" y="0"/>
            <a:ext cx="740160" cy="6849000"/>
          </a:xfrm>
          <a:prstGeom prst="rect">
            <a:avLst/>
          </a:prstGeom>
          <a:solidFill>
            <a:srgbClr val="000000">
              <a:alpha val="10000"/>
            </a:srgbClr>
          </a:solidFill>
          <a:ln>
            <a:noFill/>
          </a:ln>
        </p:spPr>
        <p:style>
          <a:lnRef idx="0"/>
          <a:fillRef idx="0"/>
          <a:effectRef idx="0"/>
          <a:fontRef idx="minor"/>
        </p:style>
      </p:sp>
      <p:sp>
        <p:nvSpPr>
          <p:cNvPr id="7" name="CustomShape 6"/>
          <p:cNvSpPr/>
          <p:nvPr/>
        </p:nvSpPr>
        <p:spPr>
          <a:xfrm>
            <a:off x="0" y="6642720"/>
            <a:ext cx="12183120" cy="21132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800" spc="-1" strike="noStrike">
                <a:solidFill>
                  <a:srgbClr val="a6a6a6"/>
                </a:solidFill>
                <a:latin typeface="DejaVu Sans"/>
                <a:ea typeface="DejaVu Sans"/>
              </a:rPr>
              <a:t>The Limits to Growth – TU Clausthal</a:t>
            </a:r>
            <a:endParaRPr b="0" lang="en-US" sz="800" spc="-1" strike="noStrike">
              <a:latin typeface="Arial"/>
            </a:endParaRPr>
          </a:p>
        </p:txBody>
      </p:sp>
      <p:sp>
        <p:nvSpPr>
          <p:cNvPr id="8" name="PlaceHolder 7"/>
          <p:cNvSpPr>
            <a:spLocks noGrp="1"/>
          </p:cNvSpPr>
          <p:nvPr>
            <p:ph type="title"/>
          </p:nvPr>
        </p:nvSpPr>
        <p:spPr>
          <a:xfrm>
            <a:off x="609480" y="273600"/>
            <a:ext cx="109724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9" name="PlaceHolder 8"/>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6" name="CustomShape 1"/>
          <p:cNvSpPr/>
          <p:nvPr/>
        </p:nvSpPr>
        <p:spPr>
          <a:xfrm>
            <a:off x="11444760" y="0"/>
            <a:ext cx="740160" cy="6849000"/>
          </a:xfrm>
          <a:prstGeom prst="rect">
            <a:avLst/>
          </a:prstGeom>
          <a:solidFill>
            <a:srgbClr val="000000">
              <a:alpha val="10000"/>
            </a:srgbClr>
          </a:solidFill>
          <a:ln>
            <a:noFill/>
          </a:ln>
        </p:spPr>
        <p:style>
          <a:lnRef idx="0"/>
          <a:fillRef idx="0"/>
          <a:effectRef idx="0"/>
          <a:fontRef idx="minor"/>
        </p:style>
      </p:sp>
      <p:sp>
        <p:nvSpPr>
          <p:cNvPr id="47" name="CustomShape 2"/>
          <p:cNvSpPr/>
          <p:nvPr/>
        </p:nvSpPr>
        <p:spPr>
          <a:xfrm>
            <a:off x="11438640" y="6453360"/>
            <a:ext cx="757080" cy="363960"/>
          </a:xfrm>
          <a:prstGeom prst="rect">
            <a:avLst/>
          </a:prstGeom>
          <a:noFill/>
          <a:ln>
            <a:noFill/>
          </a:ln>
        </p:spPr>
        <p:style>
          <a:lnRef idx="0"/>
          <a:fillRef idx="0"/>
          <a:effectRef idx="0"/>
          <a:fontRef idx="minor"/>
        </p:style>
        <p:txBody>
          <a:bodyPr lIns="90000" rIns="90000" tIns="45000" bIns="45000">
            <a:spAutoFit/>
          </a:bodyPr>
          <a:p>
            <a:pPr algn="ctr">
              <a:lnSpc>
                <a:spcPct val="100000"/>
              </a:lnSpc>
            </a:pPr>
            <a:fld id="{DF50DAF9-620A-4C5C-BB70-4E6CDC78D372}" type="slidenum">
              <a:rPr b="0" lang="en-US" sz="1800" spc="-1" strike="noStrike">
                <a:solidFill>
                  <a:srgbClr val="808080"/>
                </a:solidFill>
                <a:latin typeface="Arial"/>
                <a:ea typeface="DejaVu Sans"/>
              </a:rPr>
              <a:t>&lt;number&gt;</a:t>
            </a:fld>
            <a:endParaRPr b="0" lang="en-US" sz="1800" spc="-1" strike="noStrike">
              <a:latin typeface="Arial"/>
            </a:endParaRPr>
          </a:p>
        </p:txBody>
      </p:sp>
      <p:sp>
        <p:nvSpPr>
          <p:cNvPr id="48" name="CustomShape 3"/>
          <p:cNvSpPr/>
          <p:nvPr/>
        </p:nvSpPr>
        <p:spPr>
          <a:xfrm>
            <a:off x="912240" y="1268280"/>
            <a:ext cx="9207000" cy="360360"/>
          </a:xfrm>
          <a:prstGeom prst="rect">
            <a:avLst/>
          </a:prstGeom>
          <a:noFill/>
          <a:ln>
            <a:noFill/>
          </a:ln>
        </p:spPr>
        <p:style>
          <a:lnRef idx="0"/>
          <a:fillRef idx="0"/>
          <a:effectRef idx="0"/>
          <a:fontRef idx="minor"/>
        </p:style>
      </p:sp>
      <p:pic>
        <p:nvPicPr>
          <p:cNvPr id="49" name="Picture 19" descr="Logo_TUC_de_RGB"/>
          <p:cNvPicPr/>
          <p:nvPr/>
        </p:nvPicPr>
        <p:blipFill>
          <a:blip r:embed="rId2"/>
          <a:stretch/>
        </p:blipFill>
        <p:spPr>
          <a:xfrm>
            <a:off x="0" y="0"/>
            <a:ext cx="3051000" cy="560880"/>
          </a:xfrm>
          <a:prstGeom prst="rect">
            <a:avLst/>
          </a:prstGeom>
          <a:ln>
            <a:noFill/>
          </a:ln>
        </p:spPr>
      </p:pic>
      <p:pic>
        <p:nvPicPr>
          <p:cNvPr id="50" name="Grafik 2" descr=""/>
          <p:cNvPicPr/>
          <p:nvPr/>
        </p:nvPicPr>
        <p:blipFill>
          <a:blip r:embed="rId3"/>
          <a:stretch/>
        </p:blipFill>
        <p:spPr>
          <a:xfrm>
            <a:off x="7430400" y="134640"/>
            <a:ext cx="3696840" cy="513000"/>
          </a:xfrm>
          <a:prstGeom prst="rect">
            <a:avLst/>
          </a:prstGeom>
          <a:ln>
            <a:noFill/>
          </a:ln>
        </p:spPr>
      </p:pic>
      <p:sp>
        <p:nvSpPr>
          <p:cNvPr id="51" name="CustomShape 4"/>
          <p:cNvSpPr/>
          <p:nvPr/>
        </p:nvSpPr>
        <p:spPr>
          <a:xfrm>
            <a:off x="11444760" y="0"/>
            <a:ext cx="740160" cy="6849000"/>
          </a:xfrm>
          <a:prstGeom prst="rect">
            <a:avLst/>
          </a:prstGeom>
          <a:solidFill>
            <a:srgbClr val="000000">
              <a:alpha val="10000"/>
            </a:srgbClr>
          </a:solidFill>
          <a:ln>
            <a:noFill/>
          </a:ln>
        </p:spPr>
        <p:style>
          <a:lnRef idx="0"/>
          <a:fillRef idx="0"/>
          <a:effectRef idx="0"/>
          <a:fontRef idx="minor"/>
        </p:style>
      </p:sp>
      <p:sp>
        <p:nvSpPr>
          <p:cNvPr id="52" name="CustomShape 5"/>
          <p:cNvSpPr/>
          <p:nvPr/>
        </p:nvSpPr>
        <p:spPr>
          <a:xfrm>
            <a:off x="11438640" y="6453360"/>
            <a:ext cx="757080" cy="363960"/>
          </a:xfrm>
          <a:prstGeom prst="rect">
            <a:avLst/>
          </a:prstGeom>
          <a:noFill/>
          <a:ln>
            <a:noFill/>
          </a:ln>
        </p:spPr>
        <p:style>
          <a:lnRef idx="0"/>
          <a:fillRef idx="0"/>
          <a:effectRef idx="0"/>
          <a:fontRef idx="minor"/>
        </p:style>
        <p:txBody>
          <a:bodyPr lIns="90000" rIns="90000" tIns="45000" bIns="45000">
            <a:spAutoFit/>
          </a:bodyPr>
          <a:p>
            <a:pPr algn="ctr">
              <a:lnSpc>
                <a:spcPct val="100000"/>
              </a:lnSpc>
            </a:pPr>
            <a:fld id="{A228E3FA-E6E4-47CB-A9FA-2A4B66E41F72}" type="slidenum">
              <a:rPr b="0" lang="en-US" sz="1800" spc="-1" strike="noStrike">
                <a:solidFill>
                  <a:srgbClr val="808080"/>
                </a:solidFill>
                <a:latin typeface="Arial"/>
                <a:ea typeface="DejaVu Sans"/>
              </a:rPr>
              <a:t>&lt;number&gt;</a:t>
            </a:fld>
            <a:endParaRPr b="0" lang="en-US" sz="1800" spc="-1" strike="noStrike">
              <a:latin typeface="Arial"/>
            </a:endParaRPr>
          </a:p>
        </p:txBody>
      </p:sp>
      <p:sp>
        <p:nvSpPr>
          <p:cNvPr id="53" name="CustomShape 6"/>
          <p:cNvSpPr/>
          <p:nvPr/>
        </p:nvSpPr>
        <p:spPr>
          <a:xfrm>
            <a:off x="0" y="6642720"/>
            <a:ext cx="12183120" cy="21132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800" spc="-1" strike="noStrike">
                <a:solidFill>
                  <a:srgbClr val="a6a6a6"/>
                </a:solidFill>
                <a:latin typeface="DejaVu Sans"/>
                <a:ea typeface="DejaVu Sans"/>
              </a:rPr>
              <a:t>The Limits to Growth – TU Clausthal</a:t>
            </a:r>
            <a:endParaRPr b="0" lang="en-US" sz="800" spc="-1" strike="noStrike">
              <a:latin typeface="Arial"/>
            </a:endParaRPr>
          </a:p>
        </p:txBody>
      </p:sp>
      <p:sp>
        <p:nvSpPr>
          <p:cNvPr id="54" name="PlaceHolder 7"/>
          <p:cNvSpPr>
            <a:spLocks noGrp="1"/>
          </p:cNvSpPr>
          <p:nvPr>
            <p:ph type="title"/>
          </p:nvPr>
        </p:nvSpPr>
        <p:spPr>
          <a:xfrm>
            <a:off x="609480" y="273600"/>
            <a:ext cx="109724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55" name="PlaceHolder 8"/>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image" Target="../media/image7.jpeg"/><Relationship Id="rId2" Type="http://schemas.openxmlformats.org/officeDocument/2006/relationships/image" Target="../media/image8.jpeg"/><Relationship Id="rId3" Type="http://schemas.openxmlformats.org/officeDocument/2006/relationships/slideLayout" Target="../slideLayouts/slideLayout13.xml"/>
</Relationships>
</file>

<file path=ppt/slides/_rels/slide11.xml.rels><?xml version="1.0" encoding="UTF-8"?>
<Relationships xmlns="http://schemas.openxmlformats.org/package/2006/relationships"><Relationship Id="rId1" Type="http://schemas.openxmlformats.org/officeDocument/2006/relationships/image" Target="../media/image9.jpeg"/><Relationship Id="rId2" Type="http://schemas.openxmlformats.org/officeDocument/2006/relationships/image" Target="../media/image10.jpeg"/><Relationship Id="rId3" Type="http://schemas.openxmlformats.org/officeDocument/2006/relationships/image" Target="../media/image11.jpeg"/><Relationship Id="rId4" Type="http://schemas.openxmlformats.org/officeDocument/2006/relationships/slideLayout" Target="../slideLayouts/slideLayout13.xml"/>
</Relationships>
</file>

<file path=ppt/slides/_rels/slide12.xml.rels><?xml version="1.0" encoding="UTF-8"?>
<Relationships xmlns="http://schemas.openxmlformats.org/package/2006/relationships"><Relationship Id="rId1" Type="http://schemas.openxmlformats.org/officeDocument/2006/relationships/hyperlink" Target="https://www.youtube.com/watch?v=B5ijPk5_8pM" TargetMode="External"/><Relationship Id="rId2" Type="http://schemas.openxmlformats.org/officeDocument/2006/relationships/slideLayout" Target="../slideLayouts/slideLayout13.xml"/>
</Relationships>
</file>

<file path=ppt/slides/_rels/slide13.xml.rels><?xml version="1.0" encoding="UTF-8"?>
<Relationships xmlns="http://schemas.openxmlformats.org/package/2006/relationships"><Relationship Id="rId1" Type="http://schemas.openxmlformats.org/officeDocument/2006/relationships/hyperlink" Target="https://www.youtube.com/watch?v=B5ijPk5_8pM" TargetMode="External"/><Relationship Id="rId2" Type="http://schemas.openxmlformats.org/officeDocument/2006/relationships/slideLayout" Target="../slideLayouts/slideLayout13.xml"/>
</Relationships>
</file>

<file path=ppt/slides/_rels/slide1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xml.rels><?xml version="1.0" encoding="UTF-8"?>
<Relationships xmlns="http://schemas.openxmlformats.org/package/2006/relationships"><Relationship Id="rId1" Type="http://schemas.openxmlformats.org/officeDocument/2006/relationships/hyperlink" Target="https://creativecommons.org/licenses/by-sa/4.0/" TargetMode="External"/><Relationship Id="rId2" Type="http://schemas.openxmlformats.org/officeDocument/2006/relationships/hyperlink" Target="https://github.com/ETCE-LAB/teaching-material/tree/master/The-Limits-to-Growth" TargetMode="External"/><Relationship Id="rId3"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2.xml.rels><?xml version="1.0" encoding="UTF-8"?>
<Relationships xmlns="http://schemas.openxmlformats.org/package/2006/relationships"><Relationship Id="rId1" Type="http://schemas.openxmlformats.org/officeDocument/2006/relationships/hyperlink" Target="https://creativecommons.org/licenses/by-sa/4.0/" TargetMode="External"/><Relationship Id="rId2" Type="http://schemas.openxmlformats.org/officeDocument/2006/relationships/image" Target="../media/image12.png"/><Relationship Id="rId3" Type="http://schemas.openxmlformats.org/officeDocument/2006/relationships/slideLayout" Target="../slideLayouts/slideLayout13.xml"/>
</Relationships>
</file>

<file path=ppt/slides/_rels/slide2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8.xml.rels><?xml version="1.0" encoding="UTF-8"?>
<Relationships xmlns="http://schemas.openxmlformats.org/package/2006/relationships"><Relationship Id="rId1" Type="http://schemas.openxmlformats.org/officeDocument/2006/relationships/hyperlink" Target="https://creativecommons.org/licenses/by-sa/3.0/" TargetMode="External"/><Relationship Id="rId2" Type="http://schemas.openxmlformats.org/officeDocument/2006/relationships/image" Target="../media/image13.png"/><Relationship Id="rId3" Type="http://schemas.openxmlformats.org/officeDocument/2006/relationships/slideLayout" Target="../slideLayouts/slideLayout13.xml"/>
</Relationships>
</file>

<file path=ppt/slides/_rels/slide2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hyperlink" Target="https://webconf.tu-clausthal.de/b/ben-aoi-v9o-q7r" TargetMode="External"/><Relationship Id="rId2" Type="http://schemas.openxmlformats.org/officeDocument/2006/relationships/hyperlink" Target="https://webconf.tu-clausthal.de/b/ben-82g-ndd-zdh" TargetMode="External"/><Relationship Id="rId3" Type="http://schemas.openxmlformats.org/officeDocument/2006/relationships/slideLayout" Target="../slideLayouts/slideLayout13.xml"/>
</Relationships>
</file>

<file path=ppt/slides/_rels/slide3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3.xml.rels><?xml version="1.0" encoding="UTF-8"?>
<Relationships xmlns="http://schemas.openxmlformats.org/package/2006/relationships"><Relationship Id="rId1" Type="http://schemas.openxmlformats.org/officeDocument/2006/relationships/hyperlink" Target="https://www.youtube.com/watch?v=ZwD1kG4PI0w" TargetMode="External"/><Relationship Id="rId2" Type="http://schemas.openxmlformats.org/officeDocument/2006/relationships/slideLayout" Target="../slideLayouts/slideLayout13.xml"/>
</Relationships>
</file>

<file path=ppt/slides/_rels/slide44.xml.rels><?xml version="1.0" encoding="UTF-8"?>
<Relationships xmlns="http://schemas.openxmlformats.org/package/2006/relationships"><Relationship Id="rId1" Type="http://schemas.openxmlformats.org/officeDocument/2006/relationships/image" Target="../media/image14.jpeg"/><Relationship Id="rId2" Type="http://schemas.openxmlformats.org/officeDocument/2006/relationships/hyperlink" Target="https://creativecommons.org/licenses/by-sa/4.0/" TargetMode="External"/><Relationship Id="rId3" Type="http://schemas.openxmlformats.org/officeDocument/2006/relationships/slideLayout" Target="../slideLayouts/slideLayout13.xml"/>
</Relationships>
</file>

<file path=ppt/slides/_rels/slide45.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slideLayout" Target="../slideLayouts/slideLayout13.xml"/>
</Relationships>
</file>

<file path=ppt/slides/_rels/slide46.xml.rels><?xml version="1.0" encoding="UTF-8"?>
<Relationships xmlns="http://schemas.openxmlformats.org/package/2006/relationships"><Relationship Id="rId1" Type="http://schemas.openxmlformats.org/officeDocument/2006/relationships/hyperlink" Target="https://creativecommons.org/licenses/by-sa/4.0/" TargetMode="External"/><Relationship Id="rId2" Type="http://schemas.openxmlformats.org/officeDocument/2006/relationships/image" Target="../media/image16.jpeg"/><Relationship Id="rId3" Type="http://schemas.openxmlformats.org/officeDocument/2006/relationships/slideLayout" Target="../slideLayouts/slideLayout13.xml"/>
</Relationships>
</file>

<file path=ppt/slides/_rels/slide4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9.xml.rels><?xml version="1.0" encoding="UTF-8"?>
<Relationships xmlns="http://schemas.openxmlformats.org/package/2006/relationships"><Relationship Id="rId1" Type="http://schemas.openxmlformats.org/officeDocument/2006/relationships/hyperlink" Target="https://www.youtube.com/watch?v=-qBK_1Ju_6A" TargetMode="External"/><Relationship Id="rId2" Type="http://schemas.openxmlformats.org/officeDocument/2006/relationships/slideLayout" Target="../slideLayouts/slideLayout13.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0.xml.rels><?xml version="1.0" encoding="UTF-8"?>
<Relationships xmlns="http://schemas.openxmlformats.org/package/2006/relationships"><Relationship Id="rId1" Type="http://schemas.openxmlformats.org/officeDocument/2006/relationships/hyperlink" Target="https://creativecommons.org/licenses/by/2.0/" TargetMode="External"/><Relationship Id="rId2" Type="http://schemas.openxmlformats.org/officeDocument/2006/relationships/image" Target="../media/image17.jpeg"/><Relationship Id="rId3" Type="http://schemas.openxmlformats.org/officeDocument/2006/relationships/hyperlink" Target="https://www.youtube.com/watch?v=q0KpnFzFQgc" TargetMode="External"/><Relationship Id="rId4" Type="http://schemas.openxmlformats.org/officeDocument/2006/relationships/slideLayout" Target="../slideLayouts/slideLayout13.xml"/>
</Relationships>
</file>

<file path=ppt/slides/_rels/slide5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6.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13.xml"/>
</Relationships>
</file>

<file path=ppt/slides/_rels/slide5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5.xml.rels><?xml version="1.0" encoding="UTF-8"?>
<Relationships xmlns="http://schemas.openxmlformats.org/package/2006/relationships"><Relationship Id="rId1" Type="http://schemas.openxmlformats.org/officeDocument/2006/relationships/hyperlink" Target="https://github.com/ETCE-LAB/teaching-material/blob/master/The-Limits-to-Growth/Exercises/E03-My-Favorite-Food.pdf" TargetMode="External"/><Relationship Id="rId2" Type="http://schemas.openxmlformats.org/officeDocument/2006/relationships/slideLayout" Target="../slideLayouts/slideLayout13.xml"/>
</Relationships>
</file>

<file path=ppt/slides/_rels/slide66.xml.rels><?xml version="1.0" encoding="UTF-8"?>
<Relationships xmlns="http://schemas.openxmlformats.org/package/2006/relationships"><Relationship Id="rId1" Type="http://schemas.openxmlformats.org/officeDocument/2006/relationships/hyperlink" Target="https://gimletmedia.com/shows/howtosaveaplanet/5whvgxa" TargetMode="External"/><Relationship Id="rId2" Type="http://schemas.openxmlformats.org/officeDocument/2006/relationships/hyperlink" Target="https://www.youtube.com/watch?v=ZwD1kG4PI0w" TargetMode="External"/><Relationship Id="rId3" Type="http://schemas.openxmlformats.org/officeDocument/2006/relationships/hyperlink" Target="https://www.youtube.com/watch?v=P8ijiLqfXP0" TargetMode="External"/><Relationship Id="rId4" Type="http://schemas.openxmlformats.org/officeDocument/2006/relationships/hyperlink" Target="https://www.ipcc.ch/about/" TargetMode="External"/><Relationship Id="rId5" Type="http://schemas.openxmlformats.org/officeDocument/2006/relationships/hyperlink" Target="https://www.bbc.com/news/science-environment-15874560" TargetMode="External"/><Relationship Id="rId6" Type="http://schemas.openxmlformats.org/officeDocument/2006/relationships/slideLayout" Target="../slideLayouts/slideLayout13.xml"/>
</Relationships>
</file>

<file path=ppt/slides/_rels/slide6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8.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13.xml"/>
</Relationships>
</file>

<file path=ppt/slides/_rels/slide9.xml.rels><?xml version="1.0" encoding="UTF-8"?>
<Relationships xmlns="http://schemas.openxmlformats.org/package/2006/relationships"><Relationship Id="rId1" Type="http://schemas.openxmlformats.org/officeDocument/2006/relationships/image" Target="../media/image6.jpeg"/><Relationship Id="rId2" Type="http://schemas.openxmlformats.org/officeDocument/2006/relationships/slideLayout" Target="../slideLayouts/slideLayout1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2" name="CustomShape 1"/>
          <p:cNvSpPr/>
          <p:nvPr/>
        </p:nvSpPr>
        <p:spPr>
          <a:xfrm>
            <a:off x="527400" y="1412640"/>
            <a:ext cx="10360080" cy="1146600"/>
          </a:xfrm>
          <a:prstGeom prst="rect">
            <a:avLst/>
          </a:prstGeom>
          <a:noFill/>
          <a:ln>
            <a:noFill/>
          </a:ln>
        </p:spPr>
        <p:style>
          <a:lnRef idx="0"/>
          <a:fillRef idx="0"/>
          <a:effectRef idx="0"/>
          <a:fontRef idx="minor"/>
        </p:style>
        <p:txBody>
          <a:bodyPr lIns="90000" rIns="90000" tIns="45000" bIns="45000" anchor="b">
            <a:noAutofit/>
          </a:bodyPr>
          <a:p>
            <a:pPr algn="ctr">
              <a:lnSpc>
                <a:spcPct val="100000"/>
              </a:lnSpc>
            </a:pPr>
            <a:r>
              <a:rPr b="1" lang="en-US" sz="3200" spc="-1" strike="noStrike">
                <a:solidFill>
                  <a:srgbClr val="008c4f"/>
                </a:solidFill>
                <a:latin typeface="DejaVu Sans"/>
                <a:ea typeface="DejaVu Sans"/>
              </a:rPr>
              <a:t>The Limits to Growth: Sustainability and the Circular Economy</a:t>
            </a:r>
            <a:endParaRPr b="0" lang="en-US" sz="3200" spc="-1" strike="noStrike">
              <a:latin typeface="Arial"/>
            </a:endParaRPr>
          </a:p>
        </p:txBody>
      </p:sp>
      <p:sp>
        <p:nvSpPr>
          <p:cNvPr id="93" name="CustomShape 2"/>
          <p:cNvSpPr/>
          <p:nvPr/>
        </p:nvSpPr>
        <p:spPr>
          <a:xfrm>
            <a:off x="527400" y="2852640"/>
            <a:ext cx="10360080" cy="2367360"/>
          </a:xfrm>
          <a:prstGeom prst="rect">
            <a:avLst/>
          </a:prstGeom>
          <a:noFill/>
          <a:ln>
            <a:noFill/>
          </a:ln>
        </p:spPr>
        <p:style>
          <a:lnRef idx="0"/>
          <a:fillRef idx="0"/>
          <a:effectRef idx="0"/>
          <a:fontRef idx="minor"/>
        </p:style>
        <p:txBody>
          <a:bodyPr lIns="90000" rIns="90000" tIns="45000" bIns="45000">
            <a:noAutofit/>
          </a:bodyPr>
          <a:p>
            <a:pPr algn="ctr">
              <a:lnSpc>
                <a:spcPct val="100000"/>
              </a:lnSpc>
              <a:spcBef>
                <a:spcPts val="479"/>
              </a:spcBef>
              <a:tabLst>
                <a:tab algn="l" pos="0"/>
              </a:tabLst>
            </a:pPr>
            <a:r>
              <a:rPr b="1" lang="en-US" sz="2400" spc="-1" strike="noStrike">
                <a:solidFill>
                  <a:srgbClr val="000000"/>
                </a:solidFill>
                <a:latin typeface="DejaVu Sans"/>
                <a:ea typeface="DejaVu Sans"/>
              </a:rPr>
              <a:t>Lecture 4: What Happened So Far?</a:t>
            </a:r>
            <a:endParaRPr b="0" lang="en-US" sz="2400" spc="-1" strike="noStrike">
              <a:latin typeface="Arial"/>
            </a:endParaRPr>
          </a:p>
          <a:p>
            <a:pPr algn="ctr">
              <a:lnSpc>
                <a:spcPct val="100000"/>
              </a:lnSpc>
              <a:spcBef>
                <a:spcPts val="479"/>
              </a:spcBef>
              <a:tabLst>
                <a:tab algn="l" pos="0"/>
              </a:tabLst>
            </a:pPr>
            <a:endParaRPr b="0" lang="en-US" sz="2400" spc="-1" strike="noStrike">
              <a:latin typeface="Arial"/>
            </a:endParaRPr>
          </a:p>
          <a:p>
            <a:pPr algn="ctr">
              <a:lnSpc>
                <a:spcPct val="100000"/>
              </a:lnSpc>
              <a:spcBef>
                <a:spcPts val="241"/>
              </a:spcBef>
              <a:tabLst>
                <a:tab algn="l" pos="0"/>
              </a:tabLst>
            </a:pPr>
            <a:endParaRPr b="0" lang="en-US" sz="2400" spc="-1" strike="noStrike">
              <a:latin typeface="Arial"/>
            </a:endParaRPr>
          </a:p>
          <a:p>
            <a:pPr algn="ctr">
              <a:lnSpc>
                <a:spcPct val="100000"/>
              </a:lnSpc>
              <a:spcBef>
                <a:spcPts val="241"/>
              </a:spcBef>
              <a:tabLst>
                <a:tab algn="l" pos="0"/>
              </a:tabLst>
            </a:pPr>
            <a:endParaRPr b="0" lang="en-US" sz="2400" spc="-1" strike="noStrike">
              <a:latin typeface="Arial"/>
            </a:endParaRPr>
          </a:p>
          <a:p>
            <a:pPr algn="ctr">
              <a:lnSpc>
                <a:spcPct val="100000"/>
              </a:lnSpc>
              <a:spcBef>
                <a:spcPts val="320"/>
              </a:spcBef>
              <a:tabLst>
                <a:tab algn="l" pos="0"/>
              </a:tabLst>
            </a:pPr>
            <a:r>
              <a:rPr b="0" lang="en-US" sz="1600" spc="-1" strike="noStrike">
                <a:solidFill>
                  <a:srgbClr val="000000"/>
                </a:solidFill>
                <a:latin typeface="DejaVu Sans"/>
                <a:ea typeface="DejaVu Sans"/>
              </a:rPr>
              <a:t>Prof. Dr. Benjamin Leiding</a:t>
            </a:r>
            <a:endParaRPr b="0" lang="en-US" sz="1600" spc="-1" strike="noStrike">
              <a:latin typeface="Arial"/>
            </a:endParaRPr>
          </a:p>
          <a:p>
            <a:pPr algn="ctr">
              <a:lnSpc>
                <a:spcPct val="100000"/>
              </a:lnSpc>
              <a:spcBef>
                <a:spcPts val="320"/>
              </a:spcBef>
              <a:tabLst>
                <a:tab algn="l" pos="0"/>
              </a:tabLst>
            </a:pPr>
            <a:r>
              <a:rPr b="0" lang="en-US" sz="1600" spc="-1" strike="noStrike">
                <a:solidFill>
                  <a:srgbClr val="000000"/>
                </a:solidFill>
                <a:latin typeface="DejaVu Sans"/>
                <a:ea typeface="DejaVu Sans"/>
              </a:rPr>
              <a:t> </a:t>
            </a:r>
            <a:r>
              <a:rPr b="0" lang="en-US" sz="1600" spc="-1" strike="noStrike">
                <a:solidFill>
                  <a:srgbClr val="000000"/>
                </a:solidFill>
                <a:latin typeface="DejaVu Sans"/>
                <a:ea typeface="DejaVu Sans"/>
              </a:rPr>
              <a:t>M.Sc. Anant Sujatanagarjuna</a:t>
            </a:r>
            <a:endParaRPr b="0" lang="en-US" sz="1600" spc="-1" strike="noStrike">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2" name="CustomShape 1"/>
          <p:cNvSpPr/>
          <p:nvPr/>
        </p:nvSpPr>
        <p:spPr>
          <a:xfrm>
            <a:off x="335520" y="764640"/>
            <a:ext cx="10738080" cy="4888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E02 – Household Waste</a:t>
            </a:r>
            <a:endParaRPr b="0" lang="en-US" sz="2400" spc="-1" strike="noStrike">
              <a:latin typeface="Arial"/>
            </a:endParaRPr>
          </a:p>
        </p:txBody>
      </p:sp>
      <p:sp>
        <p:nvSpPr>
          <p:cNvPr id="113" name="CustomShape 2"/>
          <p:cNvSpPr/>
          <p:nvPr/>
        </p:nvSpPr>
        <p:spPr>
          <a:xfrm>
            <a:off x="432720" y="1148040"/>
            <a:ext cx="10347120" cy="48780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Results</a:t>
            </a:r>
            <a:endParaRPr b="0" lang="en-US" sz="2200" spc="-1" strike="noStrike">
              <a:latin typeface="Arial"/>
            </a:endParaRPr>
          </a:p>
        </p:txBody>
      </p:sp>
      <p:pic>
        <p:nvPicPr>
          <p:cNvPr id="114" name="" descr=""/>
          <p:cNvPicPr/>
          <p:nvPr/>
        </p:nvPicPr>
        <p:blipFill>
          <a:blip r:embed="rId1"/>
          <a:srcRect l="0" t="7314" r="0" b="12229"/>
          <a:stretch/>
        </p:blipFill>
        <p:spPr>
          <a:xfrm>
            <a:off x="449280" y="1636200"/>
            <a:ext cx="3665160" cy="3931560"/>
          </a:xfrm>
          <a:prstGeom prst="rect">
            <a:avLst/>
          </a:prstGeom>
          <a:ln>
            <a:noFill/>
          </a:ln>
        </p:spPr>
      </p:pic>
      <p:pic>
        <p:nvPicPr>
          <p:cNvPr id="115" name="" descr=""/>
          <p:cNvPicPr/>
          <p:nvPr/>
        </p:nvPicPr>
        <p:blipFill>
          <a:blip r:embed="rId2"/>
          <a:stretch/>
        </p:blipFill>
        <p:spPr>
          <a:xfrm>
            <a:off x="4937760" y="1371600"/>
            <a:ext cx="2838600" cy="4586040"/>
          </a:xfrm>
          <a:prstGeom prst="rect">
            <a:avLst/>
          </a:prstGeom>
          <a:ln>
            <a:noFill/>
          </a:ln>
        </p:spPr>
      </p:pic>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6" name="CustomShape 1"/>
          <p:cNvSpPr/>
          <p:nvPr/>
        </p:nvSpPr>
        <p:spPr>
          <a:xfrm>
            <a:off x="335520" y="764640"/>
            <a:ext cx="10738080" cy="4888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E02 – Household Waste</a:t>
            </a:r>
            <a:endParaRPr b="0" lang="en-US" sz="2400" spc="-1" strike="noStrike">
              <a:latin typeface="Arial"/>
            </a:endParaRPr>
          </a:p>
        </p:txBody>
      </p:sp>
      <p:sp>
        <p:nvSpPr>
          <p:cNvPr id="117" name="CustomShape 2"/>
          <p:cNvSpPr/>
          <p:nvPr/>
        </p:nvSpPr>
        <p:spPr>
          <a:xfrm>
            <a:off x="432720" y="1148040"/>
            <a:ext cx="10347120" cy="48780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Results</a:t>
            </a:r>
            <a:endParaRPr b="0" lang="en-US" sz="2200" spc="-1" strike="noStrike">
              <a:latin typeface="Arial"/>
            </a:endParaRPr>
          </a:p>
        </p:txBody>
      </p:sp>
      <p:pic>
        <p:nvPicPr>
          <p:cNvPr id="118" name="" descr=""/>
          <p:cNvPicPr/>
          <p:nvPr/>
        </p:nvPicPr>
        <p:blipFill>
          <a:blip r:embed="rId1"/>
          <a:srcRect l="0" t="7314" r="0" b="12229"/>
          <a:stretch/>
        </p:blipFill>
        <p:spPr>
          <a:xfrm>
            <a:off x="449280" y="1636200"/>
            <a:ext cx="3665160" cy="3931560"/>
          </a:xfrm>
          <a:prstGeom prst="rect">
            <a:avLst/>
          </a:prstGeom>
          <a:ln>
            <a:noFill/>
          </a:ln>
        </p:spPr>
      </p:pic>
      <p:pic>
        <p:nvPicPr>
          <p:cNvPr id="119" name="" descr=""/>
          <p:cNvPicPr/>
          <p:nvPr/>
        </p:nvPicPr>
        <p:blipFill>
          <a:blip r:embed="rId2"/>
          <a:stretch/>
        </p:blipFill>
        <p:spPr>
          <a:xfrm>
            <a:off x="4937760" y="1371600"/>
            <a:ext cx="2838600" cy="4586040"/>
          </a:xfrm>
          <a:prstGeom prst="rect">
            <a:avLst/>
          </a:prstGeom>
          <a:ln>
            <a:noFill/>
          </a:ln>
        </p:spPr>
      </p:pic>
      <p:pic>
        <p:nvPicPr>
          <p:cNvPr id="120" name="" descr=""/>
          <p:cNvPicPr/>
          <p:nvPr/>
        </p:nvPicPr>
        <p:blipFill>
          <a:blip r:embed="rId3"/>
          <a:stretch/>
        </p:blipFill>
        <p:spPr>
          <a:xfrm>
            <a:off x="8268480" y="2651760"/>
            <a:ext cx="2886840" cy="3849120"/>
          </a:xfrm>
          <a:prstGeom prst="rect">
            <a:avLst/>
          </a:prstGeom>
          <a:ln>
            <a:noFill/>
          </a:ln>
        </p:spPr>
      </p:pic>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1" name="CustomShape 1"/>
          <p:cNvSpPr/>
          <p:nvPr/>
        </p:nvSpPr>
        <p:spPr>
          <a:xfrm>
            <a:off x="335520" y="764640"/>
            <a:ext cx="10738080" cy="4888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E02 – Household Waste</a:t>
            </a:r>
            <a:endParaRPr b="0" lang="en-US" sz="2400" spc="-1" strike="noStrike">
              <a:latin typeface="Arial"/>
            </a:endParaRPr>
          </a:p>
        </p:txBody>
      </p:sp>
      <p:sp>
        <p:nvSpPr>
          <p:cNvPr id="122" name="CustomShape 2"/>
          <p:cNvSpPr/>
          <p:nvPr/>
        </p:nvSpPr>
        <p:spPr>
          <a:xfrm>
            <a:off x="335520" y="1268280"/>
            <a:ext cx="10738080" cy="5025600"/>
          </a:xfrm>
          <a:prstGeom prst="rect">
            <a:avLst/>
          </a:prstGeom>
          <a:noFill/>
          <a:ln>
            <a:noFill/>
          </a:ln>
        </p:spPr>
        <p:style>
          <a:lnRef idx="0"/>
          <a:fillRef idx="0"/>
          <a:effectRef idx="0"/>
          <a:fontRef idx="minor"/>
        </p:style>
        <p:txBody>
          <a:bodyPr lIns="90000" rIns="90000" tIns="45000" bIns="45000" anchor="ctr">
            <a:noAutofit/>
          </a:bodyPr>
          <a:p>
            <a:pPr>
              <a:lnSpc>
                <a:spcPct val="100000"/>
              </a:lnSpc>
            </a:pPr>
            <a:endParaRPr b="0" lang="en-US" sz="1800" spc="-1" strike="noStrike">
              <a:latin typeface="Arial"/>
            </a:endParaRPr>
          </a:p>
          <a:p>
            <a:pPr marL="195120" indent="-18072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a:t>
            </a:r>
            <a:r>
              <a:rPr b="0" i="1" lang="en-US" sz="1800" spc="-1" strike="noStrike">
                <a:solidFill>
                  <a:srgbClr val="000000"/>
                </a:solidFill>
                <a:latin typeface="DejaVu Sans"/>
                <a:ea typeface="DejaVu Sans"/>
              </a:rPr>
              <a:t>Tips for Zero Waste Living – How a Family of 5 Makes Almost No Waste! | Life With Less Waste</a:t>
            </a:r>
            <a:r>
              <a:rPr b="0" lang="en-US" sz="1800" spc="-1" strike="noStrike">
                <a:solidFill>
                  <a:srgbClr val="000000"/>
                </a:solidFill>
                <a:latin typeface="DejaVu Sans"/>
                <a:ea typeface="DejaVu Sans"/>
              </a:rPr>
              <a:t>” by Happen Films – </a:t>
            </a:r>
            <a:r>
              <a:rPr b="0" lang="en-US" sz="1800" spc="-1" strike="noStrike" u="sng">
                <a:solidFill>
                  <a:srgbClr val="0000ff"/>
                </a:solidFill>
                <a:uFillTx/>
                <a:latin typeface="DejaVu Sans"/>
                <a:ea typeface="DejaVu Sans"/>
                <a:hlinkClick r:id="rId1"/>
              </a:rPr>
              <a:t>Link</a:t>
            </a:r>
            <a:r>
              <a:rPr b="0" lang="en-US" sz="1800" spc="-1" strike="noStrike">
                <a:solidFill>
                  <a:srgbClr val="000000"/>
                </a:solidFill>
                <a:latin typeface="DejaVu Sans"/>
                <a:ea typeface="DejaVu Sans"/>
              </a:rPr>
              <a:t>  </a:t>
            </a: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r>
              <a:rPr b="0" lang="en-US" sz="1800" spc="-1" strike="noStrike">
                <a:solidFill>
                  <a:srgbClr val="ffffff"/>
                </a:solidFill>
                <a:highlight>
                  <a:srgbClr val="ffffff"/>
                </a:highlight>
                <a:latin typeface="DejaVu Sans"/>
                <a:ea typeface="DejaVu Sans"/>
              </a:rPr>
              <a:t>How long did the family of 5 (all of them together) manage to squeeze all their trash into a jar?</a:t>
            </a:r>
            <a:endParaRPr b="0" lang="en-US" sz="1800" spc="-1" strike="noStrike">
              <a:latin typeface="Arial"/>
            </a:endParaRPr>
          </a:p>
        </p:txBody>
      </p:sp>
      <p:sp>
        <p:nvSpPr>
          <p:cNvPr id="123" name="CustomShape 3"/>
          <p:cNvSpPr/>
          <p:nvPr/>
        </p:nvSpPr>
        <p:spPr>
          <a:xfrm>
            <a:off x="432720" y="1148040"/>
            <a:ext cx="10347120" cy="48780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Results</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4" name="CustomShape 1"/>
          <p:cNvSpPr/>
          <p:nvPr/>
        </p:nvSpPr>
        <p:spPr>
          <a:xfrm>
            <a:off x="335520" y="764640"/>
            <a:ext cx="10738080" cy="4888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E02 – Household Waste</a:t>
            </a:r>
            <a:endParaRPr b="0" lang="en-US" sz="2400" spc="-1" strike="noStrike">
              <a:latin typeface="Arial"/>
            </a:endParaRPr>
          </a:p>
        </p:txBody>
      </p:sp>
      <p:sp>
        <p:nvSpPr>
          <p:cNvPr id="125" name="CustomShape 2"/>
          <p:cNvSpPr/>
          <p:nvPr/>
        </p:nvSpPr>
        <p:spPr>
          <a:xfrm>
            <a:off x="335520" y="1268280"/>
            <a:ext cx="10738080" cy="5025600"/>
          </a:xfrm>
          <a:prstGeom prst="rect">
            <a:avLst/>
          </a:prstGeom>
          <a:noFill/>
          <a:ln>
            <a:noFill/>
          </a:ln>
        </p:spPr>
        <p:style>
          <a:lnRef idx="0"/>
          <a:fillRef idx="0"/>
          <a:effectRef idx="0"/>
          <a:fontRef idx="minor"/>
        </p:style>
        <p:txBody>
          <a:bodyPr lIns="90000" rIns="90000" tIns="45000" bIns="45000" anchor="ctr">
            <a:noAutofit/>
          </a:bodyPr>
          <a:p>
            <a:pPr>
              <a:lnSpc>
                <a:spcPct val="100000"/>
              </a:lnSpc>
            </a:pPr>
            <a:endParaRPr b="0" lang="en-US" sz="1800" spc="-1" strike="noStrike">
              <a:latin typeface="Arial"/>
            </a:endParaRPr>
          </a:p>
          <a:p>
            <a:pPr marL="195120" indent="-18072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a:t>
            </a:r>
            <a:r>
              <a:rPr b="0" i="1" lang="en-US" sz="1800" spc="-1" strike="noStrike">
                <a:solidFill>
                  <a:srgbClr val="000000"/>
                </a:solidFill>
                <a:latin typeface="DejaVu Sans"/>
                <a:ea typeface="DejaVu Sans"/>
              </a:rPr>
              <a:t>Tips for Zero Waste Living – How a Family of 5 Makes Almost No Waste! | Life With Less Waste</a:t>
            </a:r>
            <a:r>
              <a:rPr b="0" lang="en-US" sz="1800" spc="-1" strike="noStrike">
                <a:solidFill>
                  <a:srgbClr val="000000"/>
                </a:solidFill>
                <a:latin typeface="DejaVu Sans"/>
                <a:ea typeface="DejaVu Sans"/>
              </a:rPr>
              <a:t>” by Happen Films – </a:t>
            </a:r>
            <a:r>
              <a:rPr b="0" lang="en-US" sz="1800" spc="-1" strike="noStrike" u="sng">
                <a:solidFill>
                  <a:srgbClr val="0000ff"/>
                </a:solidFill>
                <a:uFillTx/>
                <a:latin typeface="DejaVu Sans"/>
                <a:ea typeface="DejaVu Sans"/>
                <a:hlinkClick r:id="rId1"/>
              </a:rPr>
              <a:t>Link</a:t>
            </a:r>
            <a:r>
              <a:rPr b="0" lang="en-US" sz="1800" spc="-1" strike="noStrike">
                <a:solidFill>
                  <a:srgbClr val="000000"/>
                </a:solidFill>
                <a:latin typeface="DejaVu Sans"/>
                <a:ea typeface="DejaVu Sans"/>
              </a:rPr>
              <a:t>  </a:t>
            </a:r>
            <a:endParaRPr b="0" lang="en-US" sz="1800" spc="-1" strike="noStrike">
              <a:latin typeface="Arial"/>
            </a:endParaRPr>
          </a:p>
          <a:p>
            <a:pPr>
              <a:lnSpc>
                <a:spcPct val="100000"/>
              </a:lnSpc>
              <a:spcBef>
                <a:spcPts val="360"/>
              </a:spcBef>
            </a:pPr>
            <a:endParaRPr b="0" lang="en-US" sz="1800" spc="-1" strike="noStrike">
              <a:latin typeface="Arial"/>
            </a:endParaRPr>
          </a:p>
          <a:p>
            <a:pPr marL="195120" indent="-18072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How long did the family of 5 (all of them together) manage to squeeze all their trash into a jar?</a:t>
            </a:r>
            <a:endParaRPr b="0" lang="en-US" sz="1800" spc="-1" strike="noStrike">
              <a:latin typeface="Arial"/>
            </a:endParaRPr>
          </a:p>
        </p:txBody>
      </p:sp>
      <p:sp>
        <p:nvSpPr>
          <p:cNvPr id="126" name="CustomShape 3"/>
          <p:cNvSpPr/>
          <p:nvPr/>
        </p:nvSpPr>
        <p:spPr>
          <a:xfrm>
            <a:off x="432720" y="1148040"/>
            <a:ext cx="10347120" cy="48780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Results</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7" name="CustomShape 1"/>
          <p:cNvSpPr/>
          <p:nvPr/>
        </p:nvSpPr>
        <p:spPr>
          <a:xfrm>
            <a:off x="335520" y="4406760"/>
            <a:ext cx="10742760" cy="135180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3000" spc="-1" strike="noStrike" cap="all">
                <a:solidFill>
                  <a:srgbClr val="008c4f"/>
                </a:solidFill>
                <a:latin typeface="Arial Unicode MS"/>
                <a:ea typeface="DejaVu Sans"/>
              </a:rPr>
              <a:t>Introduction</a:t>
            </a:r>
            <a:endParaRPr b="0" lang="en-US" sz="3000" spc="-1" strike="noStrike">
              <a:latin typeface="Arial"/>
            </a:endParaRPr>
          </a:p>
        </p:txBody>
      </p:sp>
      <p:sp>
        <p:nvSpPr>
          <p:cNvPr id="128" name="CustomShape 2"/>
          <p:cNvSpPr/>
          <p:nvPr/>
        </p:nvSpPr>
        <p:spPr>
          <a:xfrm>
            <a:off x="335520" y="2906640"/>
            <a:ext cx="10742760" cy="1489680"/>
          </a:xfrm>
          <a:prstGeom prst="rect">
            <a:avLst/>
          </a:prstGeom>
          <a:no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9" name="CustomShape 1"/>
          <p:cNvSpPr/>
          <p:nvPr/>
        </p:nvSpPr>
        <p:spPr>
          <a:xfrm>
            <a:off x="335520" y="764640"/>
            <a:ext cx="10738080" cy="4888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Introduction</a:t>
            </a:r>
            <a:endParaRPr b="0" lang="en-US" sz="2400" spc="-1" strike="noStrike">
              <a:latin typeface="Arial"/>
            </a:endParaRPr>
          </a:p>
        </p:txBody>
      </p:sp>
      <p:sp>
        <p:nvSpPr>
          <p:cNvPr id="130" name="CustomShape 2"/>
          <p:cNvSpPr/>
          <p:nvPr/>
        </p:nvSpPr>
        <p:spPr>
          <a:xfrm>
            <a:off x="335520" y="1268280"/>
            <a:ext cx="10738080" cy="502560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endParaRPr b="0" lang="en-US" sz="1800" spc="-1" strike="noStrike">
              <a:latin typeface="Arial"/>
            </a:endParaRPr>
          </a:p>
          <a:p>
            <a:pPr algn="ctr">
              <a:lnSpc>
                <a:spcPct val="100000"/>
              </a:lnSpc>
              <a:spcBef>
                <a:spcPts val="360"/>
              </a:spcBef>
            </a:pPr>
            <a:r>
              <a:rPr b="0" i="1" lang="en-US" sz="1800" spc="-1" strike="noStrike">
                <a:solidFill>
                  <a:srgbClr val="000000"/>
                </a:solidFill>
                <a:latin typeface="DejaVu Sans"/>
                <a:ea typeface="DejaVu Sans"/>
              </a:rPr>
              <a:t>„</a:t>
            </a:r>
            <a:r>
              <a:rPr b="0" i="1" lang="en-US" sz="1800" spc="-1" strike="noStrike">
                <a:solidFill>
                  <a:srgbClr val="000000"/>
                </a:solidFill>
                <a:latin typeface="DejaVu Sans"/>
                <a:ea typeface="DejaVu Sans"/>
              </a:rPr>
              <a:t>Development that meets the needs of the present without compromising the ability of future generations to meet their own needs.”</a:t>
            </a:r>
            <a:endParaRPr b="0" lang="en-US" sz="1800" spc="-1" strike="noStrike">
              <a:latin typeface="Arial"/>
            </a:endParaRPr>
          </a:p>
        </p:txBody>
      </p:sp>
      <p:sp>
        <p:nvSpPr>
          <p:cNvPr id="131" name="CustomShape 3"/>
          <p:cNvSpPr/>
          <p:nvPr/>
        </p:nvSpPr>
        <p:spPr>
          <a:xfrm>
            <a:off x="432720" y="1148040"/>
            <a:ext cx="10347120" cy="48780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Sustainability</a:t>
            </a:r>
            <a:endParaRPr b="0" lang="en-US" sz="2200" spc="-1" strike="noStrike">
              <a:latin typeface="Arial"/>
            </a:endParaRPr>
          </a:p>
        </p:txBody>
      </p:sp>
      <p:sp>
        <p:nvSpPr>
          <p:cNvPr id="132" name="CustomShape 4"/>
          <p:cNvSpPr/>
          <p:nvPr/>
        </p:nvSpPr>
        <p:spPr>
          <a:xfrm>
            <a:off x="361080" y="3292200"/>
            <a:ext cx="10787040" cy="136368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sp>
      <p:sp>
        <p:nvSpPr>
          <p:cNvPr id="133" name="CustomShape 5"/>
          <p:cNvSpPr/>
          <p:nvPr/>
        </p:nvSpPr>
        <p:spPr>
          <a:xfrm>
            <a:off x="263520" y="6492240"/>
            <a:ext cx="1079280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DejaVu Sans"/>
                <a:ea typeface="Roboto"/>
              </a:rPr>
              <a:t>Report of the World Commission on Environment and Development: Our Common Future </a:t>
            </a:r>
            <a:r>
              <a:rPr b="0" lang="de-DE" sz="900" spc="-1" strike="noStrike">
                <a:solidFill>
                  <a:srgbClr val="a6a6a6"/>
                </a:solidFill>
                <a:latin typeface="DejaVu Sans"/>
                <a:ea typeface="Roboto"/>
              </a:rPr>
              <a:t>(1987) – http://www.un-documents.net/our-common-future.pdf </a:t>
            </a:r>
            <a:endParaRPr b="0" lang="en-US" sz="900" spc="-1" strike="noStrike">
              <a:latin typeface="Arial"/>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4" name="CustomShape 1"/>
          <p:cNvSpPr/>
          <p:nvPr/>
        </p:nvSpPr>
        <p:spPr>
          <a:xfrm>
            <a:off x="335520" y="764640"/>
            <a:ext cx="10738080" cy="4888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Introduction</a:t>
            </a:r>
            <a:endParaRPr b="0" lang="en-US" sz="2400" spc="-1" strike="noStrike">
              <a:latin typeface="Arial"/>
            </a:endParaRPr>
          </a:p>
        </p:txBody>
      </p:sp>
      <p:sp>
        <p:nvSpPr>
          <p:cNvPr id="135" name="CustomShape 2"/>
          <p:cNvSpPr/>
          <p:nvPr/>
        </p:nvSpPr>
        <p:spPr>
          <a:xfrm>
            <a:off x="335520" y="1268280"/>
            <a:ext cx="10738080" cy="502560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endParaRPr b="0" lang="en-US" sz="1800" spc="-1" strike="noStrike">
              <a:latin typeface="Arial"/>
            </a:endParaRPr>
          </a:p>
          <a:p>
            <a:pPr algn="ctr">
              <a:lnSpc>
                <a:spcPct val="100000"/>
              </a:lnSpc>
              <a:spcBef>
                <a:spcPts val="360"/>
              </a:spcBef>
            </a:pPr>
            <a:r>
              <a:rPr b="0" i="1" lang="en-US" sz="1800" spc="-1" strike="noStrike">
                <a:solidFill>
                  <a:srgbClr val="000000"/>
                </a:solidFill>
                <a:latin typeface="DejaVu Sans"/>
                <a:ea typeface="DejaVu Sans"/>
              </a:rPr>
              <a:t>„</a:t>
            </a:r>
            <a:r>
              <a:rPr b="0" i="1" lang="en-US" sz="1800" spc="-1" strike="noStrike">
                <a:solidFill>
                  <a:srgbClr val="000000"/>
                </a:solidFill>
                <a:latin typeface="DejaVu Sans"/>
                <a:ea typeface="DejaVu Sans"/>
              </a:rPr>
              <a:t>Wie eine sothane [solche] Conservation und Anbau des Holzes anzustellen / daß es eine continuirliche beständige und </a:t>
            </a:r>
            <a:r>
              <a:rPr b="1" i="1" lang="en-US" sz="1800" spc="-1" strike="noStrike">
                <a:solidFill>
                  <a:srgbClr val="000000"/>
                </a:solidFill>
                <a:latin typeface="DejaVu Sans"/>
                <a:ea typeface="DejaVu Sans"/>
              </a:rPr>
              <a:t>nachhaltende</a:t>
            </a:r>
            <a:r>
              <a:rPr b="0" i="1" lang="en-US" sz="1800" spc="-1" strike="noStrike">
                <a:solidFill>
                  <a:srgbClr val="000000"/>
                </a:solidFill>
                <a:latin typeface="DejaVu Sans"/>
                <a:ea typeface="DejaVu Sans"/>
              </a:rPr>
              <a:t> Nutzung gebe / weiln es eine unentbehrliche Sache ist / ohne welche das Land in seinem Esse nicht bleiben mag” – Hans Carl von Carlowitz (1713)</a:t>
            </a:r>
            <a:endParaRPr b="0" lang="en-US" sz="1800" spc="-1" strike="noStrike">
              <a:latin typeface="Arial"/>
            </a:endParaRPr>
          </a:p>
        </p:txBody>
      </p:sp>
      <p:sp>
        <p:nvSpPr>
          <p:cNvPr id="136" name="CustomShape 3"/>
          <p:cNvSpPr/>
          <p:nvPr/>
        </p:nvSpPr>
        <p:spPr>
          <a:xfrm>
            <a:off x="432720" y="1148040"/>
            <a:ext cx="10347120" cy="48780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Sustainability – Origins </a:t>
            </a:r>
            <a:endParaRPr b="0" lang="en-US" sz="2200" spc="-1" strike="noStrike">
              <a:latin typeface="Arial"/>
            </a:endParaRPr>
          </a:p>
        </p:txBody>
      </p:sp>
      <p:sp>
        <p:nvSpPr>
          <p:cNvPr id="137" name="CustomShape 4"/>
          <p:cNvSpPr/>
          <p:nvPr/>
        </p:nvSpPr>
        <p:spPr>
          <a:xfrm>
            <a:off x="361080" y="3292200"/>
            <a:ext cx="10787040" cy="136368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sp>
      <p:sp>
        <p:nvSpPr>
          <p:cNvPr id="138" name="CustomShape 5"/>
          <p:cNvSpPr/>
          <p:nvPr/>
        </p:nvSpPr>
        <p:spPr>
          <a:xfrm>
            <a:off x="263520" y="6492240"/>
            <a:ext cx="1079280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DejaVu Sans"/>
                <a:ea typeface="Roboto"/>
              </a:rPr>
              <a:t>Hans Carl von Carlowitz </a:t>
            </a:r>
            <a:r>
              <a:rPr b="0" lang="de-DE" sz="900" spc="-1" strike="noStrike">
                <a:solidFill>
                  <a:srgbClr val="a6a6a6"/>
                </a:solidFill>
                <a:latin typeface="DejaVu Sans"/>
                <a:ea typeface="Roboto"/>
              </a:rPr>
              <a:t>(1713) – Sylvicultura oeconomica</a:t>
            </a:r>
            <a:endParaRPr b="0" lang="en-US" sz="900" spc="-1" strike="noStrike">
              <a:latin typeface="Arial"/>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9" name="CustomShape 1"/>
          <p:cNvSpPr/>
          <p:nvPr/>
        </p:nvSpPr>
        <p:spPr>
          <a:xfrm>
            <a:off x="335520" y="764640"/>
            <a:ext cx="10738080" cy="4888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Introduction</a:t>
            </a:r>
            <a:endParaRPr b="0" lang="en-US" sz="2400" spc="-1" strike="noStrike">
              <a:latin typeface="Arial"/>
            </a:endParaRPr>
          </a:p>
        </p:txBody>
      </p:sp>
      <p:sp>
        <p:nvSpPr>
          <p:cNvPr id="140" name="CustomShape 2"/>
          <p:cNvSpPr/>
          <p:nvPr/>
        </p:nvSpPr>
        <p:spPr>
          <a:xfrm>
            <a:off x="335520" y="1268280"/>
            <a:ext cx="10738080" cy="502560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endParaRPr b="0" lang="en-US" sz="1800" spc="-1" strike="noStrike">
              <a:latin typeface="Arial"/>
            </a:endParaRPr>
          </a:p>
          <a:p>
            <a:pPr algn="ctr">
              <a:lnSpc>
                <a:spcPct val="100000"/>
              </a:lnSpc>
              <a:spcBef>
                <a:spcPts val="360"/>
              </a:spcBef>
            </a:pPr>
            <a:r>
              <a:rPr b="0" i="1" lang="en-US" sz="1800" spc="-1" strike="noStrike">
                <a:solidFill>
                  <a:srgbClr val="000000"/>
                </a:solidFill>
                <a:latin typeface="DejaVu Sans"/>
                <a:ea typeface="DejaVu Sans"/>
              </a:rPr>
              <a:t>„</a:t>
            </a:r>
            <a:r>
              <a:rPr b="0" i="1" lang="en-US" sz="1800" spc="-1" strike="noStrike">
                <a:solidFill>
                  <a:srgbClr val="000000"/>
                </a:solidFill>
                <a:latin typeface="DejaVu Sans"/>
                <a:ea typeface="DejaVu Sans"/>
              </a:rPr>
              <a:t>Wie eine sothane [solche] Conservation und Anbau des Holzes anzustellen / daß es eine continuirliche beständige und </a:t>
            </a:r>
            <a:r>
              <a:rPr b="1" i="1" lang="en-US" sz="1800" spc="-1" strike="noStrike">
                <a:solidFill>
                  <a:srgbClr val="000000"/>
                </a:solidFill>
                <a:latin typeface="DejaVu Sans"/>
                <a:ea typeface="DejaVu Sans"/>
              </a:rPr>
              <a:t>nachhaltende</a:t>
            </a:r>
            <a:r>
              <a:rPr b="0" i="1" lang="en-US" sz="1800" spc="-1" strike="noStrike">
                <a:solidFill>
                  <a:srgbClr val="000000"/>
                </a:solidFill>
                <a:latin typeface="DejaVu Sans"/>
                <a:ea typeface="DejaVu Sans"/>
              </a:rPr>
              <a:t> Nutzung gebe / weiln es eine unentbehrliche Sache ist / ohne welche das Land in seinem Esse nicht bleiben mag” – Hans Carl von Carlowitz (1713)</a:t>
            </a:r>
            <a:endParaRPr b="0" lang="en-US" sz="1800" spc="-1" strike="noStrike">
              <a:latin typeface="Arial"/>
            </a:endParaRPr>
          </a:p>
        </p:txBody>
      </p:sp>
      <p:sp>
        <p:nvSpPr>
          <p:cNvPr id="141" name="CustomShape 3"/>
          <p:cNvSpPr/>
          <p:nvPr/>
        </p:nvSpPr>
        <p:spPr>
          <a:xfrm>
            <a:off x="432720" y="1148040"/>
            <a:ext cx="10347120" cy="48780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Sustainability – Origins </a:t>
            </a:r>
            <a:endParaRPr b="0" lang="en-US" sz="2200" spc="-1" strike="noStrike">
              <a:latin typeface="Arial"/>
            </a:endParaRPr>
          </a:p>
        </p:txBody>
      </p:sp>
      <p:sp>
        <p:nvSpPr>
          <p:cNvPr id="142" name="CustomShape 4"/>
          <p:cNvSpPr/>
          <p:nvPr/>
        </p:nvSpPr>
        <p:spPr>
          <a:xfrm>
            <a:off x="361080" y="3292200"/>
            <a:ext cx="10787040" cy="136368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sp>
      <p:sp>
        <p:nvSpPr>
          <p:cNvPr id="143" name="CustomShape 5"/>
          <p:cNvSpPr/>
          <p:nvPr/>
        </p:nvSpPr>
        <p:spPr>
          <a:xfrm>
            <a:off x="263520" y="6492240"/>
            <a:ext cx="1079280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DejaVu Sans"/>
                <a:ea typeface="Roboto"/>
              </a:rPr>
              <a:t>Hans Carl von Carlowitz </a:t>
            </a:r>
            <a:r>
              <a:rPr b="0" lang="de-DE" sz="900" spc="-1" strike="noStrike">
                <a:solidFill>
                  <a:srgbClr val="a6a6a6"/>
                </a:solidFill>
                <a:latin typeface="DejaVu Sans"/>
                <a:ea typeface="Roboto"/>
              </a:rPr>
              <a:t>(1713) – Sylvicultura oeconomica</a:t>
            </a:r>
            <a:endParaRPr b="0" lang="en-US" sz="900" spc="-1" strike="noStrike">
              <a:latin typeface="Arial"/>
            </a:endParaRPr>
          </a:p>
        </p:txBody>
      </p:sp>
      <p:sp>
        <p:nvSpPr>
          <p:cNvPr id="144" name="CustomShape 6"/>
          <p:cNvSpPr/>
          <p:nvPr/>
        </p:nvSpPr>
        <p:spPr>
          <a:xfrm>
            <a:off x="2743200" y="4937760"/>
            <a:ext cx="5851080" cy="61992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continuously enduring and sustainable use” </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5" name="CustomShape 1"/>
          <p:cNvSpPr/>
          <p:nvPr/>
        </p:nvSpPr>
        <p:spPr>
          <a:xfrm>
            <a:off x="335520" y="764640"/>
            <a:ext cx="10738080" cy="4888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Introduction</a:t>
            </a:r>
            <a:endParaRPr b="0" lang="en-US" sz="2400" spc="-1" strike="noStrike">
              <a:latin typeface="Arial"/>
            </a:endParaRPr>
          </a:p>
        </p:txBody>
      </p:sp>
      <p:sp>
        <p:nvSpPr>
          <p:cNvPr id="146" name="CustomShape 2"/>
          <p:cNvSpPr/>
          <p:nvPr/>
        </p:nvSpPr>
        <p:spPr>
          <a:xfrm>
            <a:off x="335520" y="1268280"/>
            <a:ext cx="10738080" cy="502560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endParaRPr b="0" lang="en-US" sz="1800" spc="-1" strike="noStrike">
              <a:latin typeface="Arial"/>
            </a:endParaRPr>
          </a:p>
          <a:p>
            <a:pPr algn="ctr">
              <a:lnSpc>
                <a:spcPct val="100000"/>
              </a:lnSpc>
              <a:spcBef>
                <a:spcPts val="360"/>
              </a:spcBef>
            </a:pPr>
            <a:r>
              <a:rPr b="0" i="1" lang="en-US" sz="1800" spc="-1" strike="noStrike">
                <a:solidFill>
                  <a:srgbClr val="000000"/>
                </a:solidFill>
                <a:latin typeface="DejaVu Sans"/>
                <a:ea typeface="DejaVu Sans"/>
              </a:rPr>
              <a:t>„</a:t>
            </a:r>
            <a:r>
              <a:rPr b="0" i="1" lang="en-US" sz="1800" spc="-1" strike="noStrike">
                <a:solidFill>
                  <a:srgbClr val="000000"/>
                </a:solidFill>
                <a:latin typeface="DejaVu Sans"/>
                <a:ea typeface="DejaVu Sans"/>
              </a:rPr>
              <a:t>Sowing and planting of trees had to be regarded as a national duty of every landowner, in order to stop the destructive over-exploitation of natural resources” – John Evelyn (1662)</a:t>
            </a:r>
            <a:endParaRPr b="0" lang="en-US" sz="1800" spc="-1" strike="noStrike">
              <a:latin typeface="Arial"/>
            </a:endParaRPr>
          </a:p>
        </p:txBody>
      </p:sp>
      <p:sp>
        <p:nvSpPr>
          <p:cNvPr id="147" name="CustomShape 3"/>
          <p:cNvSpPr/>
          <p:nvPr/>
        </p:nvSpPr>
        <p:spPr>
          <a:xfrm>
            <a:off x="432720" y="1148040"/>
            <a:ext cx="10347120" cy="48780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Sustainability – Origins </a:t>
            </a:r>
            <a:endParaRPr b="0" lang="en-US" sz="2200" spc="-1" strike="noStrike">
              <a:latin typeface="Arial"/>
            </a:endParaRPr>
          </a:p>
        </p:txBody>
      </p:sp>
      <p:sp>
        <p:nvSpPr>
          <p:cNvPr id="148" name="CustomShape 4"/>
          <p:cNvSpPr/>
          <p:nvPr/>
        </p:nvSpPr>
        <p:spPr>
          <a:xfrm>
            <a:off x="361080" y="3292200"/>
            <a:ext cx="10787040" cy="136368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sp>
      <p:sp>
        <p:nvSpPr>
          <p:cNvPr id="149" name="CustomShape 5"/>
          <p:cNvSpPr/>
          <p:nvPr/>
        </p:nvSpPr>
        <p:spPr>
          <a:xfrm>
            <a:off x="263520" y="6492240"/>
            <a:ext cx="1079280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DejaVu Sans"/>
                <a:ea typeface="Roboto"/>
              </a:rPr>
              <a:t>John Evelyn </a:t>
            </a:r>
            <a:r>
              <a:rPr b="0" lang="de-DE" sz="900" spc="-1" strike="noStrike">
                <a:solidFill>
                  <a:srgbClr val="a6a6a6"/>
                </a:solidFill>
                <a:latin typeface="DejaVu Sans"/>
                <a:ea typeface="Roboto"/>
              </a:rPr>
              <a:t>(1662) – Essay: „Sylva2</a:t>
            </a:r>
            <a:endParaRPr b="0" lang="en-US" sz="900" spc="-1" strike="noStrike">
              <a:latin typeface="Arial"/>
            </a:endParaRPr>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0" name="CustomShape 1"/>
          <p:cNvSpPr/>
          <p:nvPr/>
        </p:nvSpPr>
        <p:spPr>
          <a:xfrm>
            <a:off x="335520" y="764640"/>
            <a:ext cx="10744200" cy="49500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Introduction </a:t>
            </a:r>
            <a:endParaRPr b="0" lang="en-US" sz="2400" spc="-1" strike="noStrike">
              <a:latin typeface="Arial"/>
            </a:endParaRPr>
          </a:p>
        </p:txBody>
      </p:sp>
      <p:sp>
        <p:nvSpPr>
          <p:cNvPr id="151" name="CustomShape 2"/>
          <p:cNvSpPr/>
          <p:nvPr/>
        </p:nvSpPr>
        <p:spPr>
          <a:xfrm>
            <a:off x="335520" y="1268280"/>
            <a:ext cx="10744200" cy="5031720"/>
          </a:xfrm>
          <a:prstGeom prst="rect">
            <a:avLst/>
          </a:prstGeom>
          <a:noFill/>
          <a:ln>
            <a:noFill/>
          </a:ln>
        </p:spPr>
        <p:style>
          <a:lnRef idx="0"/>
          <a:fillRef idx="0"/>
          <a:effectRef idx="0"/>
          <a:fontRef idx="minor"/>
        </p:style>
      </p:sp>
      <p:sp>
        <p:nvSpPr>
          <p:cNvPr id="152" name="CustomShape 3"/>
          <p:cNvSpPr/>
          <p:nvPr/>
        </p:nvSpPr>
        <p:spPr>
          <a:xfrm>
            <a:off x="432720" y="1148040"/>
            <a:ext cx="10353600" cy="49428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Sustainability – Origins</a:t>
            </a:r>
            <a:endParaRPr b="0" lang="en-US" sz="2200" spc="-1" strike="noStrike">
              <a:latin typeface="Arial"/>
            </a:endParaRPr>
          </a:p>
        </p:txBody>
      </p:sp>
      <p:sp>
        <p:nvSpPr>
          <p:cNvPr id="153" name="CustomShape 4"/>
          <p:cNvSpPr/>
          <p:nvPr/>
        </p:nvSpPr>
        <p:spPr>
          <a:xfrm>
            <a:off x="335520" y="1268640"/>
            <a:ext cx="10738080" cy="5025600"/>
          </a:xfrm>
          <a:prstGeom prst="rect">
            <a:avLst/>
          </a:prstGeom>
          <a:noFill/>
          <a:ln>
            <a:noFill/>
          </a:ln>
        </p:spPr>
        <p:style>
          <a:lnRef idx="0"/>
          <a:fillRef idx="0"/>
          <a:effectRef idx="0"/>
          <a:fontRef idx="minor"/>
        </p:style>
        <p:txBody>
          <a:bodyPr lIns="90000" rIns="90000" tIns="45000" bIns="45000" anchor="ctr">
            <a:noAutofit/>
          </a:bodyPr>
          <a:p>
            <a:pPr marL="195120" indent="-18072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Carl von Carlowitz and </a:t>
            </a:r>
            <a:r>
              <a:rPr b="0" i="1" lang="en-US" sz="1800" spc="-1" strike="noStrike">
                <a:solidFill>
                  <a:srgbClr val="000000"/>
                </a:solidFill>
                <a:latin typeface="DejaVu Sans"/>
                <a:ea typeface="DejaVu Sans"/>
              </a:rPr>
              <a:t>Sustainability</a:t>
            </a:r>
            <a:endParaRPr b="0" lang="en-US" sz="1800" spc="-1" strike="noStrike">
              <a:latin typeface="Arial"/>
            </a:endParaRPr>
          </a:p>
          <a:p>
            <a:pPr lvl="1" marL="432000" indent="-21492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Coined the term at a time when Europe was in need of vast quantities of wood (mining, ore-smelting, ship building, etc.</a:t>
            </a:r>
            <a:endParaRPr b="0" lang="en-US" sz="1800" spc="-1" strike="noStrike">
              <a:latin typeface="Arial"/>
            </a:endParaRPr>
          </a:p>
          <a:p>
            <a:pPr>
              <a:lnSpc>
                <a:spcPct val="100000"/>
              </a:lnSpc>
              <a:spcBef>
                <a:spcPts val="360"/>
              </a:spcBef>
            </a:pP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Fear of timber scarcity</a:t>
            </a:r>
            <a:endParaRPr b="0" lang="en-US" sz="1800" spc="-1" strike="noStrike">
              <a:latin typeface="Arial"/>
            </a:endParaRPr>
          </a:p>
          <a:p>
            <a:pPr marL="195120" indent="-18072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Growing population → Fear of food-shortage if food production cannot keep up with reproduction </a:t>
            </a:r>
            <a:endParaRPr b="0" lang="en-US" sz="1800" spc="-1" strike="noStrike">
              <a:latin typeface="Arial"/>
            </a:endParaRPr>
          </a:p>
          <a:p>
            <a:pPr lvl="1" marL="432000" indent="-21492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World population in 1700 → ca. 0.6 billion people </a:t>
            </a:r>
            <a:endParaRPr b="0" lang="en-US" sz="1800" spc="-1" strike="noStrike">
              <a:latin typeface="Arial"/>
            </a:endParaRPr>
          </a:p>
          <a:p>
            <a:pPr lvl="1" marL="432000" indent="-21492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World population in 1800 → ca. 1.0 billion people</a:t>
            </a:r>
            <a:endParaRPr b="0" lang="en-US" sz="1800" spc="-1" strike="noStrike">
              <a:latin typeface="Arial"/>
            </a:endParaRPr>
          </a:p>
          <a:p>
            <a:pPr marL="195120" indent="-18072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Industrial revolution (ca. 1760 – 1840) fostered environmental degradation → society chose prosperity rather than sustainability</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4" name="CustomShape 1"/>
          <p:cNvSpPr/>
          <p:nvPr/>
        </p:nvSpPr>
        <p:spPr>
          <a:xfrm>
            <a:off x="335520" y="764640"/>
            <a:ext cx="10738440" cy="48924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License</a:t>
            </a:r>
            <a:endParaRPr b="0" lang="en-US" sz="2400" spc="-1" strike="noStrike">
              <a:latin typeface="Arial"/>
            </a:endParaRPr>
          </a:p>
        </p:txBody>
      </p:sp>
      <p:sp>
        <p:nvSpPr>
          <p:cNvPr id="95" name="CustomShape 2"/>
          <p:cNvSpPr/>
          <p:nvPr/>
        </p:nvSpPr>
        <p:spPr>
          <a:xfrm>
            <a:off x="335520" y="1268280"/>
            <a:ext cx="10738440" cy="5025960"/>
          </a:xfrm>
          <a:prstGeom prst="rect">
            <a:avLst/>
          </a:prstGeom>
          <a:noFill/>
          <a:ln>
            <a:noFill/>
          </a:ln>
        </p:spPr>
        <p:style>
          <a:lnRef idx="0"/>
          <a:fillRef idx="0"/>
          <a:effectRef idx="0"/>
          <a:fontRef idx="minor"/>
        </p:style>
        <p:txBody>
          <a:bodyPr lIns="90000" rIns="90000" tIns="45000" bIns="45000" anchor="ctr">
            <a:noAutofit/>
          </a:bodyPr>
          <a:p>
            <a:pPr>
              <a:lnSpc>
                <a:spcPct val="100000"/>
              </a:lnSpc>
            </a:pPr>
            <a:endParaRPr b="0" lang="en-US" sz="1800" spc="-1" strike="noStrike">
              <a:latin typeface="Arial"/>
            </a:endParaRPr>
          </a:p>
          <a:p>
            <a:pPr marL="195120" indent="-18108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This work is licensed under a </a:t>
            </a:r>
            <a:r>
              <a:rPr b="1" lang="en-US" sz="1800" spc="-1" strike="noStrike">
                <a:solidFill>
                  <a:srgbClr val="000000"/>
                </a:solidFill>
                <a:latin typeface="DejaVu Sans"/>
                <a:ea typeface="DejaVu Sans"/>
              </a:rPr>
              <a:t>Creative Commons Attribution-ShareAlike 4.0 International License</a:t>
            </a:r>
            <a:r>
              <a:rPr b="0" lang="en-US" sz="1800" spc="-1" strike="noStrike">
                <a:solidFill>
                  <a:srgbClr val="000000"/>
                </a:solidFill>
                <a:latin typeface="DejaVu Sans"/>
                <a:ea typeface="DejaVu Sans"/>
              </a:rPr>
              <a:t>. To view a copy of this license, please refer to </a:t>
            </a:r>
            <a:r>
              <a:rPr b="0" lang="en-US" sz="1800" spc="-1" strike="noStrike" u="sng">
                <a:solidFill>
                  <a:srgbClr val="0000ff"/>
                </a:solidFill>
                <a:uFillTx/>
                <a:latin typeface="DejaVu Sans"/>
                <a:ea typeface="DejaVu Sans"/>
                <a:hlinkClick r:id="rId1"/>
              </a:rPr>
              <a:t>https://creativecommons.org/licenses/by-sa/4.0/</a:t>
            </a:r>
            <a:r>
              <a:rPr b="0" lang="en-US" sz="1800" spc="-1" strike="noStrike">
                <a:solidFill>
                  <a:srgbClr val="000000"/>
                </a:solidFill>
                <a:latin typeface="DejaVu Sans"/>
                <a:ea typeface="DejaVu Sans"/>
              </a:rPr>
              <a:t> .</a:t>
            </a:r>
            <a:endParaRPr b="0" lang="en-US" sz="1800" spc="-1" strike="noStrike">
              <a:latin typeface="Arial"/>
            </a:endParaRPr>
          </a:p>
          <a:p>
            <a:pPr>
              <a:lnSpc>
                <a:spcPct val="100000"/>
              </a:lnSpc>
              <a:spcBef>
                <a:spcPts val="360"/>
              </a:spcBef>
            </a:pPr>
            <a:endParaRPr b="0" lang="en-US" sz="1800" spc="-1" strike="noStrike">
              <a:latin typeface="Arial"/>
            </a:endParaRPr>
          </a:p>
          <a:p>
            <a:pPr marL="195120" indent="-18108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Updated versions of these slides will be available in our </a:t>
            </a:r>
            <a:r>
              <a:rPr b="0" lang="en-US" sz="1800" spc="-1" strike="noStrike" u="sng">
                <a:solidFill>
                  <a:srgbClr val="0000ff"/>
                </a:solidFill>
                <a:uFillTx/>
                <a:latin typeface="DejaVu Sans"/>
                <a:ea typeface="DejaVu Sans"/>
                <a:hlinkClick r:id="rId2"/>
              </a:rPr>
              <a:t>Github repository</a:t>
            </a:r>
            <a:r>
              <a:rPr b="0" lang="en-US" sz="1800" spc="-1" strike="noStrike">
                <a:solidFill>
                  <a:srgbClr val="000000"/>
                </a:solidFill>
                <a:latin typeface="DejaVu Sans"/>
                <a:ea typeface="DejaVu Sans"/>
              </a:rPr>
              <a:t>.</a:t>
            </a:r>
            <a:endParaRPr b="0" lang="en-US" sz="1800" spc="-1" strike="noStrike">
              <a:latin typeface="Arial"/>
            </a:endParaRPr>
          </a:p>
          <a:p>
            <a:pPr>
              <a:lnSpc>
                <a:spcPct val="100000"/>
              </a:lnSpc>
              <a:spcBef>
                <a:spcPts val="360"/>
              </a:spcBef>
            </a:pP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4" name="CustomShape 1"/>
          <p:cNvSpPr/>
          <p:nvPr/>
        </p:nvSpPr>
        <p:spPr>
          <a:xfrm>
            <a:off x="335520" y="4406760"/>
            <a:ext cx="10736640" cy="13456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3000" spc="-1" strike="noStrike" cap="all">
                <a:solidFill>
                  <a:srgbClr val="008c4f"/>
                </a:solidFill>
                <a:latin typeface="Arial Unicode MS"/>
                <a:ea typeface="DejaVu Sans"/>
              </a:rPr>
              <a:t>A Short History of Actions on Climate Change</a:t>
            </a:r>
            <a:endParaRPr b="0" lang="en-US" sz="3000" spc="-1" strike="noStrike">
              <a:latin typeface="Arial"/>
            </a:endParaRPr>
          </a:p>
        </p:txBody>
      </p:sp>
      <p:sp>
        <p:nvSpPr>
          <p:cNvPr id="155" name="CustomShape 2"/>
          <p:cNvSpPr/>
          <p:nvPr/>
        </p:nvSpPr>
        <p:spPr>
          <a:xfrm>
            <a:off x="335520" y="2906640"/>
            <a:ext cx="10736640" cy="1483560"/>
          </a:xfrm>
          <a:prstGeom prst="rect">
            <a:avLst/>
          </a:prstGeom>
          <a:no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6" name="CustomShape 1"/>
          <p:cNvSpPr/>
          <p:nvPr/>
        </p:nvSpPr>
        <p:spPr>
          <a:xfrm>
            <a:off x="335520" y="764640"/>
            <a:ext cx="10744200" cy="49500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A Short History of Actions on Climate Change </a:t>
            </a:r>
            <a:endParaRPr b="0" lang="en-US" sz="2400" spc="-1" strike="noStrike">
              <a:latin typeface="Arial"/>
            </a:endParaRPr>
          </a:p>
        </p:txBody>
      </p:sp>
      <p:sp>
        <p:nvSpPr>
          <p:cNvPr id="157" name="CustomShape 2"/>
          <p:cNvSpPr/>
          <p:nvPr/>
        </p:nvSpPr>
        <p:spPr>
          <a:xfrm>
            <a:off x="335520" y="1268280"/>
            <a:ext cx="10744200" cy="5031720"/>
          </a:xfrm>
          <a:prstGeom prst="rect">
            <a:avLst/>
          </a:prstGeom>
          <a:noFill/>
          <a:ln>
            <a:noFill/>
          </a:ln>
        </p:spPr>
        <p:style>
          <a:lnRef idx="0"/>
          <a:fillRef idx="0"/>
          <a:effectRef idx="0"/>
          <a:fontRef idx="minor"/>
        </p:style>
      </p:sp>
      <p:sp>
        <p:nvSpPr>
          <p:cNvPr id="158" name="CustomShape 3"/>
          <p:cNvSpPr/>
          <p:nvPr/>
        </p:nvSpPr>
        <p:spPr>
          <a:xfrm>
            <a:off x="432720" y="1148040"/>
            <a:ext cx="10353600" cy="49428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(Incomplete) Timeline</a:t>
            </a:r>
            <a:endParaRPr b="0" lang="en-US" sz="2200" spc="-1" strike="noStrike">
              <a:latin typeface="Arial"/>
            </a:endParaRPr>
          </a:p>
        </p:txBody>
      </p:sp>
      <p:sp>
        <p:nvSpPr>
          <p:cNvPr id="159" name="CustomShape 4"/>
          <p:cNvSpPr/>
          <p:nvPr/>
        </p:nvSpPr>
        <p:spPr>
          <a:xfrm>
            <a:off x="335520" y="1268640"/>
            <a:ext cx="10738080" cy="5025600"/>
          </a:xfrm>
          <a:prstGeom prst="rect">
            <a:avLst/>
          </a:prstGeom>
          <a:noFill/>
          <a:ln>
            <a:noFill/>
          </a:ln>
        </p:spPr>
        <p:style>
          <a:lnRef idx="0"/>
          <a:fillRef idx="0"/>
          <a:effectRef idx="0"/>
          <a:fontRef idx="minor"/>
        </p:style>
        <p:txBody>
          <a:bodyPr lIns="90000" rIns="90000" tIns="45000" bIns="45000" anchor="ctr">
            <a:noAutofit/>
          </a:bodyPr>
          <a:p>
            <a:pPr marL="195120" indent="-18072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1957 – First climate change warnings issued by Roger Revelle and Hans Suess </a:t>
            </a:r>
            <a:endParaRPr b="0" lang="en-US" sz="1800" spc="-1" strike="noStrike">
              <a:latin typeface="Arial"/>
            </a:endParaRPr>
          </a:p>
          <a:p>
            <a:pPr marL="195120" indent="-18072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1958 – Start of systematic measurements of atmospheric CO2 by Dave Keeling</a:t>
            </a:r>
            <a:endParaRPr b="0" lang="en-US" sz="1800" spc="-1" strike="noStrike">
              <a:latin typeface="Arial"/>
            </a:endParaRPr>
          </a:p>
          <a:p>
            <a:pPr marL="195120" indent="-18072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1972 – United Nations Conference on the Human Environment (Stockholm)</a:t>
            </a:r>
            <a:endParaRPr b="0" lang="en-US" sz="1800" spc="-1" strike="noStrike">
              <a:latin typeface="Arial"/>
            </a:endParaRPr>
          </a:p>
          <a:p>
            <a:pPr marL="195120" indent="-18072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1979 – First World Climate Conference (Geneva) </a:t>
            </a:r>
            <a:endParaRPr b="0" lang="en-US" sz="1800" spc="-1" strike="noStrike">
              <a:latin typeface="Arial"/>
            </a:endParaRPr>
          </a:p>
          <a:p>
            <a:pPr marL="195120" indent="-18072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1988 – IPCC (Intergovernmental Panel on Climate Change) founded</a:t>
            </a:r>
            <a:endParaRPr b="0" lang="en-US" sz="1800" spc="-1" strike="noStrike">
              <a:latin typeface="Arial"/>
            </a:endParaRPr>
          </a:p>
          <a:p>
            <a:pPr marL="195120" indent="-18072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1992 – Earth Summit (Rio)</a:t>
            </a:r>
            <a:endParaRPr b="0" lang="en-US" sz="1800" spc="-1" strike="noStrike">
              <a:latin typeface="Arial"/>
            </a:endParaRPr>
          </a:p>
          <a:p>
            <a:pPr marL="195120" indent="-18072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1997 – Kyoto Protocol</a:t>
            </a:r>
            <a:endParaRPr b="0" lang="en-US" sz="1800" spc="-1" strike="noStrike">
              <a:latin typeface="Arial"/>
            </a:endParaRPr>
          </a:p>
          <a:p>
            <a:pPr marL="195120" indent="-18072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2009 – Copenhagen Accord</a:t>
            </a:r>
            <a:endParaRPr b="0" lang="en-US" sz="1800" spc="-1" strike="noStrike">
              <a:latin typeface="Arial"/>
            </a:endParaRPr>
          </a:p>
          <a:p>
            <a:pPr marL="195120" indent="-18072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2015 – Paris Agreement</a:t>
            </a:r>
            <a:endParaRPr b="0" lang="en-US" sz="1800" spc="-1" strike="noStrike">
              <a:latin typeface="Arial"/>
            </a:endParaRPr>
          </a:p>
          <a:p>
            <a:pPr marL="195120" indent="-18072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2021 – Glasgow Climate Pact</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0" name="CustomShape 1"/>
          <p:cNvSpPr/>
          <p:nvPr/>
        </p:nvSpPr>
        <p:spPr>
          <a:xfrm>
            <a:off x="335520" y="764640"/>
            <a:ext cx="10744200" cy="49500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A Short History of Actions on Climate Change </a:t>
            </a:r>
            <a:endParaRPr b="0" lang="en-US" sz="2400" spc="-1" strike="noStrike">
              <a:latin typeface="Arial"/>
            </a:endParaRPr>
          </a:p>
        </p:txBody>
      </p:sp>
      <p:sp>
        <p:nvSpPr>
          <p:cNvPr id="161" name="CustomShape 2"/>
          <p:cNvSpPr/>
          <p:nvPr/>
        </p:nvSpPr>
        <p:spPr>
          <a:xfrm>
            <a:off x="335520" y="1268280"/>
            <a:ext cx="10744200" cy="5031720"/>
          </a:xfrm>
          <a:prstGeom prst="rect">
            <a:avLst/>
          </a:prstGeom>
          <a:noFill/>
          <a:ln>
            <a:noFill/>
          </a:ln>
        </p:spPr>
        <p:style>
          <a:lnRef idx="0"/>
          <a:fillRef idx="0"/>
          <a:effectRef idx="0"/>
          <a:fontRef idx="minor"/>
        </p:style>
      </p:sp>
      <p:sp>
        <p:nvSpPr>
          <p:cNvPr id="162" name="CustomShape 3"/>
          <p:cNvSpPr/>
          <p:nvPr/>
        </p:nvSpPr>
        <p:spPr>
          <a:xfrm>
            <a:off x="432720" y="1148040"/>
            <a:ext cx="10353600" cy="49428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Detour – Keeling Curve</a:t>
            </a:r>
            <a:endParaRPr b="0" lang="en-US" sz="2200" spc="-1" strike="noStrike">
              <a:latin typeface="Arial"/>
            </a:endParaRPr>
          </a:p>
        </p:txBody>
      </p:sp>
      <p:sp>
        <p:nvSpPr>
          <p:cNvPr id="163" name="CustomShape 4"/>
          <p:cNvSpPr/>
          <p:nvPr/>
        </p:nvSpPr>
        <p:spPr>
          <a:xfrm>
            <a:off x="335520" y="1268640"/>
            <a:ext cx="4235400" cy="5025600"/>
          </a:xfrm>
          <a:prstGeom prst="rect">
            <a:avLst/>
          </a:prstGeom>
          <a:noFill/>
          <a:ln>
            <a:noFill/>
          </a:ln>
        </p:spPr>
        <p:style>
          <a:lnRef idx="0"/>
          <a:fillRef idx="0"/>
          <a:effectRef idx="0"/>
          <a:fontRef idx="minor"/>
        </p:style>
        <p:txBody>
          <a:bodyPr lIns="90000" rIns="90000" tIns="45000" bIns="45000" anchor="ctr">
            <a:noAutofit/>
          </a:bodyPr>
          <a:p>
            <a:pPr marL="195120" indent="-18072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Named after Charles David Keeling</a:t>
            </a:r>
            <a:endParaRPr b="0" lang="en-US" sz="1800" spc="-1" strike="noStrike">
              <a:latin typeface="Arial"/>
            </a:endParaRPr>
          </a:p>
          <a:p>
            <a:pPr marL="195120" indent="-18072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Graph representation of the accumulation of CO2 in the atmosphere based on continuous measurements (Mauna Loa Observatory – Hawaii) from 1958 to the present day</a:t>
            </a:r>
            <a:endParaRPr b="0" lang="en-US" sz="1800" spc="-1" strike="noStrike">
              <a:latin typeface="Arial"/>
            </a:endParaRPr>
          </a:p>
        </p:txBody>
      </p:sp>
      <p:sp>
        <p:nvSpPr>
          <p:cNvPr id="164" name="CustomShape 5"/>
          <p:cNvSpPr/>
          <p:nvPr/>
        </p:nvSpPr>
        <p:spPr>
          <a:xfrm>
            <a:off x="277920" y="6311160"/>
            <a:ext cx="1088532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Roboto"/>
                <a:ea typeface="Roboto"/>
              </a:rPr>
              <a:t>Delorme – https://commons.wikimedia.org/wiki/File:Mauna_Loa_CO2_monthly_mean_concentration.svg – </a:t>
            </a:r>
            <a:r>
              <a:rPr b="0" lang="en-US" sz="900" spc="-1" strike="noStrike" u="sng">
                <a:solidFill>
                  <a:srgbClr val="0000ff"/>
                </a:solidFill>
                <a:uFillTx/>
                <a:latin typeface="Roboto"/>
                <a:ea typeface="Roboto"/>
                <a:hlinkClick r:id="rId1"/>
              </a:rPr>
              <a:t>CC BY-SA 4.0</a:t>
            </a:r>
            <a:r>
              <a:rPr b="0" lang="en-US" sz="900" spc="-1" strike="noStrike">
                <a:solidFill>
                  <a:srgbClr val="a6a6a6"/>
                </a:solidFill>
                <a:latin typeface="Roboto"/>
                <a:ea typeface="Roboto"/>
              </a:rPr>
              <a:t>.</a:t>
            </a:r>
            <a:endParaRPr b="0" lang="en-US" sz="900" spc="-1" strike="noStrike">
              <a:latin typeface="Arial"/>
            </a:endParaRPr>
          </a:p>
        </p:txBody>
      </p:sp>
      <p:pic>
        <p:nvPicPr>
          <p:cNvPr id="165" name="" descr=""/>
          <p:cNvPicPr/>
          <p:nvPr/>
        </p:nvPicPr>
        <p:blipFill>
          <a:blip r:embed="rId2"/>
          <a:stretch/>
        </p:blipFill>
        <p:spPr>
          <a:xfrm>
            <a:off x="4937760" y="82440"/>
            <a:ext cx="6216840" cy="6216840"/>
          </a:xfrm>
          <a:prstGeom prst="rect">
            <a:avLst/>
          </a:prstGeom>
          <a:ln>
            <a:noFill/>
          </a:ln>
        </p:spPr>
      </p:pic>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6" name="CustomShape 1"/>
          <p:cNvSpPr/>
          <p:nvPr/>
        </p:nvSpPr>
        <p:spPr>
          <a:xfrm>
            <a:off x="335520" y="764640"/>
            <a:ext cx="10744200" cy="49500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A Short History of Actions on Climate Change </a:t>
            </a:r>
            <a:endParaRPr b="0" lang="en-US" sz="2400" spc="-1" strike="noStrike">
              <a:latin typeface="Arial"/>
            </a:endParaRPr>
          </a:p>
        </p:txBody>
      </p:sp>
      <p:sp>
        <p:nvSpPr>
          <p:cNvPr id="167" name="CustomShape 2"/>
          <p:cNvSpPr/>
          <p:nvPr/>
        </p:nvSpPr>
        <p:spPr>
          <a:xfrm>
            <a:off x="335520" y="1268280"/>
            <a:ext cx="10744200" cy="5031720"/>
          </a:xfrm>
          <a:prstGeom prst="rect">
            <a:avLst/>
          </a:prstGeom>
          <a:noFill/>
          <a:ln>
            <a:noFill/>
          </a:ln>
        </p:spPr>
        <p:style>
          <a:lnRef idx="0"/>
          <a:fillRef idx="0"/>
          <a:effectRef idx="0"/>
          <a:fontRef idx="minor"/>
        </p:style>
      </p:sp>
      <p:sp>
        <p:nvSpPr>
          <p:cNvPr id="168" name="CustomShape 3"/>
          <p:cNvSpPr/>
          <p:nvPr/>
        </p:nvSpPr>
        <p:spPr>
          <a:xfrm>
            <a:off x="432720" y="1148040"/>
            <a:ext cx="10353600" cy="49428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1979 – First World Climate Conference (Geneva) </a:t>
            </a:r>
            <a:endParaRPr b="0" lang="en-US" sz="2200" spc="-1" strike="noStrike">
              <a:latin typeface="Arial"/>
            </a:endParaRPr>
          </a:p>
        </p:txBody>
      </p:sp>
      <p:sp>
        <p:nvSpPr>
          <p:cNvPr id="169" name="CustomShape 4"/>
          <p:cNvSpPr/>
          <p:nvPr/>
        </p:nvSpPr>
        <p:spPr>
          <a:xfrm>
            <a:off x="335520" y="1268640"/>
            <a:ext cx="10738080" cy="5025600"/>
          </a:xfrm>
          <a:prstGeom prst="rect">
            <a:avLst/>
          </a:prstGeom>
          <a:noFill/>
          <a:ln>
            <a:noFill/>
          </a:ln>
        </p:spPr>
        <p:style>
          <a:lnRef idx="0"/>
          <a:fillRef idx="0"/>
          <a:effectRef idx="0"/>
          <a:fontRef idx="minor"/>
        </p:style>
        <p:txBody>
          <a:bodyPr lIns="90000" rIns="90000" tIns="45000" bIns="45000" anchor="ctr">
            <a:noAutofit/>
          </a:bodyPr>
          <a:p>
            <a:pPr marL="195120" indent="-18072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First major meeting on climate change</a:t>
            </a:r>
            <a:endParaRPr b="0" lang="en-US" sz="1800" spc="-1" strike="noStrike">
              <a:latin typeface="Arial"/>
            </a:endParaRPr>
          </a:p>
          <a:p>
            <a:pPr marL="195120" indent="-18072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Initiated by the World Meteorological Organization (WMO)</a:t>
            </a:r>
            <a:endParaRPr b="0" lang="en-US" sz="1800" spc="-1" strike="noStrike">
              <a:latin typeface="Arial"/>
            </a:endParaRPr>
          </a:p>
          <a:p>
            <a:pPr marL="195120" indent="-18072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Scientific gathering explored how climate change might affect human activities</a:t>
            </a:r>
            <a:endParaRPr b="0" lang="en-US" sz="1800" spc="-1" strike="noStrike">
              <a:latin typeface="Arial"/>
            </a:endParaRPr>
          </a:p>
          <a:p>
            <a:pPr marL="195120" indent="-18072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Led to the creation of the Intergovernmental Panel on Climate Change (IPCC)</a:t>
            </a:r>
            <a:endParaRPr b="0" lang="en-US" sz="1800" spc="-1" strike="noStrike">
              <a:latin typeface="Arial"/>
            </a:endParaRPr>
          </a:p>
          <a:p>
            <a:pPr>
              <a:lnSpc>
                <a:spcPct val="100000"/>
              </a:lnSpc>
              <a:spcBef>
                <a:spcPts val="360"/>
              </a:spcBef>
            </a:pPr>
            <a:endParaRPr b="0" lang="en-US" sz="1800" spc="-1" strike="noStrike">
              <a:latin typeface="Arial"/>
            </a:endParaRPr>
          </a:p>
          <a:p>
            <a:pPr marL="195120" indent="-18072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Urged governments “</a:t>
            </a:r>
            <a:r>
              <a:rPr b="0" i="1" lang="en-US" sz="1800" spc="-1" strike="noStrike">
                <a:solidFill>
                  <a:srgbClr val="000000"/>
                </a:solidFill>
                <a:latin typeface="DejaVu Sans"/>
                <a:ea typeface="DejaVu Sans"/>
              </a:rPr>
              <a:t>to foresee and prevent potential man-made changes in climate that might be adverse to the well-being of humanity</a:t>
            </a:r>
            <a:r>
              <a:rPr b="0" lang="en-US" sz="1800" spc="-1" strike="noStrike">
                <a:solidFill>
                  <a:srgbClr val="000000"/>
                </a:solidFill>
                <a:latin typeface="DejaVu Sans"/>
                <a:ea typeface="DejaVu Sans"/>
              </a:rPr>
              <a:t>”</a:t>
            </a:r>
            <a:endParaRPr b="0" lang="en-US" sz="1800" spc="-1" strike="noStrike">
              <a:latin typeface="Arial"/>
            </a:endParaRPr>
          </a:p>
        </p:txBody>
      </p:sp>
      <p:sp>
        <p:nvSpPr>
          <p:cNvPr id="170" name="CustomShape 5"/>
          <p:cNvSpPr/>
          <p:nvPr/>
        </p:nvSpPr>
        <p:spPr>
          <a:xfrm>
            <a:off x="277920" y="6311160"/>
            <a:ext cx="1088532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Roboto"/>
                <a:ea typeface="Roboto"/>
              </a:rPr>
              <a:t>https://unfccc.int/cop3/fccc/climate/fact17.htm</a:t>
            </a:r>
            <a:endParaRPr b="0" lang="en-US" sz="900" spc="-1" strike="noStrike">
              <a:latin typeface="Arial"/>
            </a:endParaRPr>
          </a:p>
        </p:txBody>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1" name="CustomShape 1"/>
          <p:cNvSpPr/>
          <p:nvPr/>
        </p:nvSpPr>
        <p:spPr>
          <a:xfrm>
            <a:off x="335520" y="764640"/>
            <a:ext cx="10744200" cy="49500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A Short History of Actions on Climate Change </a:t>
            </a:r>
            <a:endParaRPr b="0" lang="en-US" sz="2400" spc="-1" strike="noStrike">
              <a:latin typeface="Arial"/>
            </a:endParaRPr>
          </a:p>
        </p:txBody>
      </p:sp>
      <p:sp>
        <p:nvSpPr>
          <p:cNvPr id="172" name="CustomShape 2"/>
          <p:cNvSpPr/>
          <p:nvPr/>
        </p:nvSpPr>
        <p:spPr>
          <a:xfrm>
            <a:off x="335520" y="1268280"/>
            <a:ext cx="10744200" cy="5031720"/>
          </a:xfrm>
          <a:prstGeom prst="rect">
            <a:avLst/>
          </a:prstGeom>
          <a:noFill/>
          <a:ln>
            <a:noFill/>
          </a:ln>
        </p:spPr>
        <p:style>
          <a:lnRef idx="0"/>
          <a:fillRef idx="0"/>
          <a:effectRef idx="0"/>
          <a:fontRef idx="minor"/>
        </p:style>
      </p:sp>
      <p:sp>
        <p:nvSpPr>
          <p:cNvPr id="173" name="CustomShape 3"/>
          <p:cNvSpPr/>
          <p:nvPr/>
        </p:nvSpPr>
        <p:spPr>
          <a:xfrm>
            <a:off x="432720" y="1148040"/>
            <a:ext cx="10353600" cy="49428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1988 – IPCC (Intergovernmental Panel on Climate Change)</a:t>
            </a:r>
            <a:endParaRPr b="0" lang="en-US" sz="2200" spc="-1" strike="noStrike">
              <a:latin typeface="Arial"/>
            </a:endParaRPr>
          </a:p>
        </p:txBody>
      </p:sp>
      <p:sp>
        <p:nvSpPr>
          <p:cNvPr id="174" name="CustomShape 4"/>
          <p:cNvSpPr/>
          <p:nvPr/>
        </p:nvSpPr>
        <p:spPr>
          <a:xfrm>
            <a:off x="335520" y="1268640"/>
            <a:ext cx="10738080" cy="5025600"/>
          </a:xfrm>
          <a:prstGeom prst="rect">
            <a:avLst/>
          </a:prstGeom>
          <a:noFill/>
          <a:ln>
            <a:noFill/>
          </a:ln>
        </p:spPr>
        <p:style>
          <a:lnRef idx="0"/>
          <a:fillRef idx="0"/>
          <a:effectRef idx="0"/>
          <a:fontRef idx="minor"/>
        </p:style>
        <p:txBody>
          <a:bodyPr lIns="90000" rIns="90000" tIns="45000" bIns="45000" anchor="ctr">
            <a:noAutofit/>
          </a:bodyPr>
          <a:p>
            <a:pPr marL="195120" indent="-18072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Intergovernmental body of the United Nations </a:t>
            </a:r>
            <a:endParaRPr b="0" lang="en-US" sz="1800" spc="-1" strike="noStrike">
              <a:latin typeface="Arial"/>
            </a:endParaRPr>
          </a:p>
          <a:p>
            <a:pPr marL="195120" indent="-18072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Task: </a:t>
            </a:r>
            <a:r>
              <a:rPr b="0" i="1" lang="en-US" sz="1800" spc="-1" strike="noStrike">
                <a:solidFill>
                  <a:srgbClr val="000000"/>
                </a:solidFill>
                <a:latin typeface="DejaVu Sans"/>
                <a:ea typeface="DejaVu Sans"/>
              </a:rPr>
              <a:t>“Provide policymakers with regular assessments of the scientific basis of climate change, its impacts and future risks, and options for adaptation and mitigation”</a:t>
            </a:r>
            <a:endParaRPr b="0" lang="en-US" sz="1800" spc="-1" strike="noStrike">
              <a:latin typeface="Arial"/>
            </a:endParaRPr>
          </a:p>
          <a:p>
            <a:pPr>
              <a:lnSpc>
                <a:spcPct val="100000"/>
              </a:lnSpc>
              <a:spcBef>
                <a:spcPts val="360"/>
              </a:spcBef>
            </a:pPr>
            <a:r>
              <a:rPr b="0" lang="en-US" sz="1800" spc="-1" strike="noStrike">
                <a:solidFill>
                  <a:srgbClr val="ffffff"/>
                </a:solidFill>
                <a:highlight>
                  <a:srgbClr val="ffffff"/>
                </a:highlight>
                <a:latin typeface="DejaVu Sans"/>
                <a:ea typeface="DejaVu Sans"/>
              </a:rPr>
              <a:t>IPCC assessments:</a:t>
            </a:r>
            <a:endParaRPr b="0" lang="en-US" sz="1800" spc="-1" strike="noStrike">
              <a:latin typeface="Arial"/>
            </a:endParaRPr>
          </a:p>
          <a:p>
            <a:pPr>
              <a:lnSpc>
                <a:spcPct val="100000"/>
              </a:lnSpc>
              <a:spcBef>
                <a:spcPts val="360"/>
              </a:spcBef>
            </a:pPr>
            <a:r>
              <a:rPr b="0" i="1" lang="en-US" sz="1800" spc="-1" strike="noStrike">
                <a:solidFill>
                  <a:srgbClr val="ffffff"/>
                </a:solidFill>
                <a:highlight>
                  <a:srgbClr val="ffffff"/>
                </a:highlight>
                <a:latin typeface="DejaVu Sans"/>
                <a:ea typeface="DejaVu Sans"/>
              </a:rPr>
              <a:t>	</a:t>
            </a:r>
            <a:r>
              <a:rPr b="0" i="1" lang="en-US" sz="1800" spc="-1" strike="noStrike">
                <a:solidFill>
                  <a:srgbClr val="ffffff"/>
                </a:solidFill>
                <a:highlight>
                  <a:srgbClr val="ffffff"/>
                </a:highlight>
                <a:latin typeface="DejaVu Sans"/>
                <a:ea typeface="DejaVu Sans"/>
              </a:rPr>
              <a:t>provide a scientific basis for governments to develop climate related policies</a:t>
            </a:r>
            <a:endParaRPr b="0" lang="en-US" sz="1800" spc="-1" strike="noStrike">
              <a:latin typeface="Arial"/>
            </a:endParaRPr>
          </a:p>
          <a:p>
            <a:pPr>
              <a:lnSpc>
                <a:spcPct val="100000"/>
              </a:lnSpc>
              <a:spcBef>
                <a:spcPts val="360"/>
              </a:spcBef>
            </a:pPr>
            <a:r>
              <a:rPr b="0" i="1" lang="en-US" sz="1800" spc="-1" strike="noStrike">
                <a:solidFill>
                  <a:srgbClr val="ffffff"/>
                </a:solidFill>
                <a:highlight>
                  <a:srgbClr val="ffffff"/>
                </a:highlight>
                <a:latin typeface="DejaVu Sans"/>
                <a:ea typeface="DejaVu Sans"/>
              </a:rPr>
              <a:t>	</a:t>
            </a:r>
            <a:r>
              <a:rPr b="0" i="1" lang="en-US" sz="1800" spc="-1" strike="noStrike">
                <a:solidFill>
                  <a:srgbClr val="ffffff"/>
                </a:solidFill>
                <a:highlight>
                  <a:srgbClr val="ffffff"/>
                </a:highlight>
                <a:latin typeface="DejaVu Sans"/>
                <a:ea typeface="DejaVu Sans"/>
              </a:rPr>
              <a:t>are policy-relevant but not policy prescriptive: they may present projections of future climate change based on different scenarios and the risks that climate change poses and discuss the implications of response options, but they do not tell policymakers what actions to take.</a:t>
            </a:r>
            <a:endParaRPr b="0" lang="en-US" sz="1800" spc="-1" strike="noStrike">
              <a:latin typeface="Arial"/>
            </a:endParaRPr>
          </a:p>
          <a:p>
            <a:pPr>
              <a:lnSpc>
                <a:spcPct val="100000"/>
              </a:lnSpc>
              <a:spcBef>
                <a:spcPts val="360"/>
              </a:spcBef>
            </a:pPr>
            <a:r>
              <a:rPr b="0" i="1" lang="en-US" sz="1800" spc="-1" strike="noStrike">
                <a:solidFill>
                  <a:srgbClr val="ffffff"/>
                </a:solidFill>
                <a:highlight>
                  <a:srgbClr val="ffffff"/>
                </a:highlight>
                <a:latin typeface="DejaVu Sans"/>
                <a:ea typeface="DejaVu Sans"/>
              </a:rPr>
              <a:t>A</a:t>
            </a:r>
            <a:r>
              <a:rPr b="0" i="1" lang="en-US" sz="1800" spc="-1" strike="noStrike">
                <a:solidFill>
                  <a:srgbClr val="ffffff"/>
                </a:solidFill>
                <a:highlight>
                  <a:srgbClr val="ffffff"/>
                </a:highlight>
                <a:latin typeface="DejaVu Sans"/>
                <a:ea typeface="DejaVu Sans"/>
              </a:rPr>
              <a:t>	</a:t>
            </a:r>
            <a:endParaRPr b="0" lang="en-US" sz="1800" spc="-1" strike="noStrike">
              <a:latin typeface="Arial"/>
            </a:endParaRPr>
          </a:p>
          <a:p>
            <a:pPr>
              <a:lnSpc>
                <a:spcPct val="100000"/>
              </a:lnSpc>
              <a:spcBef>
                <a:spcPts val="360"/>
              </a:spcBef>
            </a:pPr>
            <a:r>
              <a:rPr b="0" i="1" lang="en-US" sz="1800" spc="-1" strike="noStrike">
                <a:solidFill>
                  <a:srgbClr val="ffffff"/>
                </a:solidFill>
                <a:highlight>
                  <a:srgbClr val="ffffff"/>
                </a:highlight>
                <a:latin typeface="DejaVu Sans"/>
                <a:ea typeface="DejaVu Sans"/>
              </a:rPr>
              <a:t>re written by hundreds of leading scientists who volunteer their time and expertise as Coordinating Lead Authors and Lead Authors of the reports. They enlist hundreds of other experts as Contributing Authors to provide complementary expertise in specific areas</a:t>
            </a:r>
            <a:endParaRPr b="0" lang="en-US" sz="1800" spc="-1" strike="noStrike">
              <a:latin typeface="Arial"/>
            </a:endParaRPr>
          </a:p>
        </p:txBody>
      </p:sp>
      <p:sp>
        <p:nvSpPr>
          <p:cNvPr id="175" name="CustomShape 5"/>
          <p:cNvSpPr/>
          <p:nvPr/>
        </p:nvSpPr>
        <p:spPr>
          <a:xfrm>
            <a:off x="277920" y="6311160"/>
            <a:ext cx="1088532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Roboto"/>
                <a:ea typeface="Roboto"/>
              </a:rPr>
              <a:t>IPCC (2022) – https://www.ipcc.ch/about/</a:t>
            </a:r>
            <a:endParaRPr b="0" lang="en-US" sz="900" spc="-1" strike="noStrike">
              <a:latin typeface="Arial"/>
            </a:endParaRPr>
          </a:p>
        </p:txBody>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6" name="CustomShape 1"/>
          <p:cNvSpPr/>
          <p:nvPr/>
        </p:nvSpPr>
        <p:spPr>
          <a:xfrm>
            <a:off x="335520" y="764640"/>
            <a:ext cx="10744200" cy="49500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A Short History of Actions on Climate Change </a:t>
            </a:r>
            <a:endParaRPr b="0" lang="en-US" sz="2400" spc="-1" strike="noStrike">
              <a:latin typeface="Arial"/>
            </a:endParaRPr>
          </a:p>
        </p:txBody>
      </p:sp>
      <p:sp>
        <p:nvSpPr>
          <p:cNvPr id="177" name="CustomShape 2"/>
          <p:cNvSpPr/>
          <p:nvPr/>
        </p:nvSpPr>
        <p:spPr>
          <a:xfrm>
            <a:off x="335520" y="1268280"/>
            <a:ext cx="10744200" cy="5031720"/>
          </a:xfrm>
          <a:prstGeom prst="rect">
            <a:avLst/>
          </a:prstGeom>
          <a:noFill/>
          <a:ln>
            <a:noFill/>
          </a:ln>
        </p:spPr>
        <p:style>
          <a:lnRef idx="0"/>
          <a:fillRef idx="0"/>
          <a:effectRef idx="0"/>
          <a:fontRef idx="minor"/>
        </p:style>
      </p:sp>
      <p:sp>
        <p:nvSpPr>
          <p:cNvPr id="178" name="CustomShape 3"/>
          <p:cNvSpPr/>
          <p:nvPr/>
        </p:nvSpPr>
        <p:spPr>
          <a:xfrm>
            <a:off x="432720" y="1148040"/>
            <a:ext cx="10353600" cy="49428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1988 – IPCC (Intergovernmental Panel on Climate Change)</a:t>
            </a:r>
            <a:endParaRPr b="0" lang="en-US" sz="2200" spc="-1" strike="noStrike">
              <a:latin typeface="Arial"/>
            </a:endParaRPr>
          </a:p>
        </p:txBody>
      </p:sp>
      <p:sp>
        <p:nvSpPr>
          <p:cNvPr id="179" name="CustomShape 4"/>
          <p:cNvSpPr/>
          <p:nvPr/>
        </p:nvSpPr>
        <p:spPr>
          <a:xfrm>
            <a:off x="335520" y="1268640"/>
            <a:ext cx="10738080" cy="5025600"/>
          </a:xfrm>
          <a:prstGeom prst="rect">
            <a:avLst/>
          </a:prstGeom>
          <a:noFill/>
          <a:ln>
            <a:noFill/>
          </a:ln>
        </p:spPr>
        <p:style>
          <a:lnRef idx="0"/>
          <a:fillRef idx="0"/>
          <a:effectRef idx="0"/>
          <a:fontRef idx="minor"/>
        </p:style>
        <p:txBody>
          <a:bodyPr lIns="90000" rIns="90000" tIns="45000" bIns="45000" anchor="ctr">
            <a:noAutofit/>
          </a:bodyPr>
          <a:p>
            <a:pPr marL="195120" indent="-18072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Intergovernmental body of the United Nations </a:t>
            </a:r>
            <a:endParaRPr b="0" lang="en-US" sz="1800" spc="-1" strike="noStrike">
              <a:latin typeface="Arial"/>
            </a:endParaRPr>
          </a:p>
          <a:p>
            <a:pPr marL="195120" indent="-18072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Task: </a:t>
            </a:r>
            <a:r>
              <a:rPr b="0" i="1" lang="en-US" sz="1800" spc="-1" strike="noStrike">
                <a:solidFill>
                  <a:srgbClr val="000000"/>
                </a:solidFill>
                <a:latin typeface="DejaVu Sans"/>
                <a:ea typeface="DejaVu Sans"/>
              </a:rPr>
              <a:t>“Provide policymakers with regular assessments of the scientific basis of climate change, its impacts and future risks, and options for adaptation and mitigation”</a:t>
            </a:r>
            <a:endParaRPr b="0" lang="en-US" sz="1800" spc="-1" strike="noStrike">
              <a:latin typeface="Arial"/>
            </a:endParaRPr>
          </a:p>
          <a:p>
            <a:pPr marL="195120" indent="-18072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IPCC assessments:</a:t>
            </a:r>
            <a:endParaRPr b="0" lang="en-US" sz="1800" spc="-1" strike="noStrike">
              <a:latin typeface="Arial"/>
            </a:endParaRPr>
          </a:p>
          <a:p>
            <a:pPr lvl="1" marL="432000" indent="-214920">
              <a:lnSpc>
                <a:spcPct val="100000"/>
              </a:lnSpc>
              <a:spcBef>
                <a:spcPts val="360"/>
              </a:spcBef>
              <a:buClr>
                <a:srgbClr val="008c4f"/>
              </a:buClr>
              <a:buSzPct val="45000"/>
              <a:buFont typeface="OpenSymbol"/>
              <a:buChar char="—"/>
            </a:pPr>
            <a:r>
              <a:rPr b="0" i="1" lang="en-US" sz="1800" spc="-1" strike="noStrike">
                <a:solidFill>
                  <a:srgbClr val="000000"/>
                </a:solidFill>
                <a:latin typeface="DejaVu Sans"/>
                <a:ea typeface="DejaVu Sans"/>
              </a:rPr>
              <a:t>provide a scientific basis for governments to develop climate related policies</a:t>
            </a:r>
            <a:endParaRPr b="0" lang="en-US" sz="1800" spc="-1" strike="noStrike">
              <a:latin typeface="Arial"/>
            </a:endParaRPr>
          </a:p>
          <a:p>
            <a:pPr lvl="1" marL="432000" indent="-214920">
              <a:lnSpc>
                <a:spcPct val="100000"/>
              </a:lnSpc>
              <a:spcBef>
                <a:spcPts val="360"/>
              </a:spcBef>
              <a:buClr>
                <a:srgbClr val="008c4f"/>
              </a:buClr>
              <a:buSzPct val="45000"/>
              <a:buFont typeface="OpenSymbol"/>
              <a:buChar char="—"/>
            </a:pPr>
            <a:r>
              <a:rPr b="0" i="1" lang="en-US" sz="1800" spc="-1" strike="noStrike">
                <a:solidFill>
                  <a:srgbClr val="000000"/>
                </a:solidFill>
                <a:latin typeface="DejaVu Sans"/>
                <a:ea typeface="DejaVu Sans"/>
              </a:rPr>
              <a:t>are policy-relevant but not policy prescriptive: they may present projections of future climate change based on different scenarios and the risks that climate change poses and discuss the implications of response options, but they do not tell policymakers what actions to take.</a:t>
            </a:r>
            <a:endParaRPr b="0" lang="en-US" sz="1800" spc="-1" strike="noStrike">
              <a:latin typeface="Arial"/>
            </a:endParaRPr>
          </a:p>
          <a:p>
            <a:pPr lvl="1" marL="432000" indent="-214920">
              <a:lnSpc>
                <a:spcPct val="100000"/>
              </a:lnSpc>
              <a:spcBef>
                <a:spcPts val="360"/>
              </a:spcBef>
              <a:buClr>
                <a:srgbClr val="008c4f"/>
              </a:buClr>
              <a:buSzPct val="45000"/>
              <a:buFont typeface="OpenSymbol"/>
              <a:buChar char="—"/>
            </a:pPr>
            <a:r>
              <a:rPr b="0" i="1" lang="en-US" sz="1800" spc="-1" strike="noStrike">
                <a:solidFill>
                  <a:srgbClr val="000000"/>
                </a:solidFill>
                <a:latin typeface="DejaVu Sans"/>
                <a:ea typeface="DejaVu Sans"/>
              </a:rPr>
              <a:t>are written by hundreds of leading scientists who volunteer their time and expertise as Coordinating Lead Authors and Lead Authors of the reports. They enlist hundreds of other experts as Contributing Authors to provide complementary expertise in specific areas</a:t>
            </a:r>
            <a:endParaRPr b="0" lang="en-US" sz="1800" spc="-1" strike="noStrike">
              <a:latin typeface="Arial"/>
            </a:endParaRPr>
          </a:p>
        </p:txBody>
      </p:sp>
      <p:sp>
        <p:nvSpPr>
          <p:cNvPr id="180" name="CustomShape 5"/>
          <p:cNvSpPr/>
          <p:nvPr/>
        </p:nvSpPr>
        <p:spPr>
          <a:xfrm>
            <a:off x="277920" y="6311160"/>
            <a:ext cx="1088532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Roboto"/>
                <a:ea typeface="Roboto"/>
              </a:rPr>
              <a:t>IPCC (2022) – https://www.ipcc.ch/about/</a:t>
            </a:r>
            <a:endParaRPr b="0" lang="en-US" sz="900" spc="-1" strike="noStrike">
              <a:latin typeface="Arial"/>
            </a:endParaRPr>
          </a:p>
        </p:txBody>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1" name="CustomShape 1"/>
          <p:cNvSpPr/>
          <p:nvPr/>
        </p:nvSpPr>
        <p:spPr>
          <a:xfrm>
            <a:off x="335520" y="764640"/>
            <a:ext cx="10744200" cy="49500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A Short History of Actions on Climate Change </a:t>
            </a:r>
            <a:endParaRPr b="0" lang="en-US" sz="2400" spc="-1" strike="noStrike">
              <a:latin typeface="Arial"/>
            </a:endParaRPr>
          </a:p>
        </p:txBody>
      </p:sp>
      <p:sp>
        <p:nvSpPr>
          <p:cNvPr id="182" name="CustomShape 2"/>
          <p:cNvSpPr/>
          <p:nvPr/>
        </p:nvSpPr>
        <p:spPr>
          <a:xfrm>
            <a:off x="335520" y="1268280"/>
            <a:ext cx="10744200" cy="5031720"/>
          </a:xfrm>
          <a:prstGeom prst="rect">
            <a:avLst/>
          </a:prstGeom>
          <a:noFill/>
          <a:ln>
            <a:noFill/>
          </a:ln>
        </p:spPr>
        <p:style>
          <a:lnRef idx="0"/>
          <a:fillRef idx="0"/>
          <a:effectRef idx="0"/>
          <a:fontRef idx="minor"/>
        </p:style>
      </p:sp>
      <p:sp>
        <p:nvSpPr>
          <p:cNvPr id="183" name="CustomShape 3"/>
          <p:cNvSpPr/>
          <p:nvPr/>
        </p:nvSpPr>
        <p:spPr>
          <a:xfrm>
            <a:off x="432720" y="1148040"/>
            <a:ext cx="10353600" cy="49428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1997 – Kyoto Protocol </a:t>
            </a:r>
            <a:endParaRPr b="0" lang="en-US" sz="2200" spc="-1" strike="noStrike">
              <a:latin typeface="Arial"/>
            </a:endParaRPr>
          </a:p>
        </p:txBody>
      </p:sp>
      <p:sp>
        <p:nvSpPr>
          <p:cNvPr id="184" name="CustomShape 4"/>
          <p:cNvSpPr/>
          <p:nvPr/>
        </p:nvSpPr>
        <p:spPr>
          <a:xfrm>
            <a:off x="335520" y="1268640"/>
            <a:ext cx="10738080" cy="5025600"/>
          </a:xfrm>
          <a:prstGeom prst="rect">
            <a:avLst/>
          </a:prstGeom>
          <a:noFill/>
          <a:ln>
            <a:noFill/>
          </a:ln>
        </p:spPr>
        <p:style>
          <a:lnRef idx="0"/>
          <a:fillRef idx="0"/>
          <a:effectRef idx="0"/>
          <a:fontRef idx="minor"/>
        </p:style>
        <p:txBody>
          <a:bodyPr lIns="90000" rIns="90000" tIns="45000" bIns="45000" anchor="ctr">
            <a:noAutofit/>
          </a:bodyPr>
          <a:p>
            <a:pPr marL="195120" indent="-18072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Commitment to reduce GHG emissions and concentration in the atmosphere to “</a:t>
            </a:r>
            <a:r>
              <a:rPr b="0" i="1" lang="en-US" sz="1800" spc="-1" strike="noStrike">
                <a:solidFill>
                  <a:srgbClr val="000000"/>
                </a:solidFill>
                <a:latin typeface="DejaVu Sans"/>
                <a:ea typeface="DejaVu Sans"/>
              </a:rPr>
              <a:t>a level that would prevent dangerous anthropogenic interference with the climate system</a:t>
            </a:r>
            <a:r>
              <a:rPr b="0" lang="en-US" sz="1800" spc="-1" strike="noStrike">
                <a:solidFill>
                  <a:srgbClr val="000000"/>
                </a:solidFill>
                <a:latin typeface="DejaVu Sans"/>
                <a:ea typeface="DejaVu Sans"/>
              </a:rPr>
              <a:t>”</a:t>
            </a:r>
            <a:endParaRPr b="0" lang="en-US" sz="1800" spc="-1" strike="noStrike">
              <a:latin typeface="Arial"/>
            </a:endParaRPr>
          </a:p>
          <a:p>
            <a:pPr marL="195120" indent="-18072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Recognizing that global warming occurs and that human-made GHG emissions are driving it</a:t>
            </a:r>
            <a:endParaRPr b="0" lang="en-US" sz="1800" spc="-1" strike="noStrike">
              <a:latin typeface="Arial"/>
            </a:endParaRPr>
          </a:p>
          <a:p>
            <a:pPr marL="195120" indent="-18072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Developed nations pledge to reduce “overall emissions of such gases by at least 5 per cent below 1990 levels in the commitment period 2008 to 2012”.</a:t>
            </a:r>
            <a:endParaRPr b="0" lang="en-US" sz="1800" spc="-1" strike="noStrike">
              <a:latin typeface="Arial"/>
            </a:endParaRPr>
          </a:p>
          <a:p>
            <a:pPr marL="195120" indent="-18072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Entered into force on 16 February 2005</a:t>
            </a:r>
            <a:endParaRPr b="0" lang="en-US" sz="1800" spc="-1" strike="noStrike">
              <a:latin typeface="Arial"/>
            </a:endParaRPr>
          </a:p>
          <a:p>
            <a:pPr>
              <a:lnSpc>
                <a:spcPct val="100000"/>
              </a:lnSpc>
              <a:spcBef>
                <a:spcPts val="360"/>
              </a:spcBef>
            </a:pPr>
            <a:r>
              <a:rPr b="0" lang="en-US" sz="1800" spc="-1" strike="noStrike">
                <a:solidFill>
                  <a:srgbClr val="ffffff"/>
                </a:solidFill>
                <a:latin typeface="DejaVu Sans"/>
                <a:ea typeface="DejaVu Sans"/>
              </a:rPr>
              <a:t>However </a:t>
            </a:r>
            <a:endParaRPr b="0" lang="en-US" sz="1800" spc="-1" strike="noStrike">
              <a:latin typeface="Arial"/>
            </a:endParaRPr>
          </a:p>
          <a:p>
            <a:pPr>
              <a:lnSpc>
                <a:spcPct val="100000"/>
              </a:lnSpc>
              <a:spcBef>
                <a:spcPts val="360"/>
              </a:spcBef>
            </a:pPr>
            <a:r>
              <a:rPr b="0" lang="en-US" sz="1800" spc="-1" strike="noStrike">
                <a:solidFill>
                  <a:srgbClr val="ffffff"/>
                </a:solidFill>
                <a:latin typeface="DejaVu Sans"/>
                <a:ea typeface="DejaVu Sans"/>
              </a:rPr>
              <a:t>	</a:t>
            </a:r>
            <a:r>
              <a:rPr b="0" lang="en-US" sz="1800" spc="-1" strike="noStrike">
                <a:solidFill>
                  <a:srgbClr val="ffffff"/>
                </a:solidFill>
                <a:latin typeface="DejaVu Sans"/>
                <a:ea typeface="DejaVu Sans"/>
              </a:rPr>
              <a:t>→ </a:t>
            </a:r>
            <a:r>
              <a:rPr b="0" lang="en-US" sz="1800" spc="-1" strike="noStrike">
                <a:solidFill>
                  <a:srgbClr val="ffffff"/>
                </a:solidFill>
                <a:latin typeface="DejaVu Sans"/>
                <a:ea typeface="DejaVu Sans"/>
              </a:rPr>
              <a:t>USA, Australia and other countries refused to ratify the agreement</a:t>
            </a:r>
            <a:endParaRPr b="0" lang="en-US" sz="1800" spc="-1" strike="noStrike">
              <a:latin typeface="Arial"/>
            </a:endParaRPr>
          </a:p>
          <a:p>
            <a:pPr>
              <a:lnSpc>
                <a:spcPct val="100000"/>
              </a:lnSpc>
              <a:spcBef>
                <a:spcPts val="360"/>
              </a:spcBef>
            </a:pPr>
            <a:r>
              <a:rPr b="0" lang="en-US" sz="1800" spc="-1" strike="noStrike">
                <a:solidFill>
                  <a:srgbClr val="ffffff"/>
                </a:solidFill>
                <a:latin typeface="DejaVu Sans"/>
                <a:ea typeface="DejaVu Sans"/>
              </a:rPr>
              <a:t>	</a:t>
            </a:r>
            <a:r>
              <a:rPr b="0" lang="en-US" sz="1800" spc="-1" strike="noStrike">
                <a:solidFill>
                  <a:srgbClr val="ffffff"/>
                </a:solidFill>
                <a:latin typeface="DejaVu Sans"/>
                <a:ea typeface="DejaVu Sans"/>
              </a:rPr>
              <a:t>→ </a:t>
            </a:r>
            <a:r>
              <a:rPr b="0" lang="en-US" sz="1800" spc="-1" strike="noStrike">
                <a:solidFill>
                  <a:srgbClr val="ffffff"/>
                </a:solidFill>
                <a:latin typeface="DejaVu Sans"/>
                <a:ea typeface="DejaVu Sans"/>
              </a:rPr>
              <a:t>Canada withdrew from the Kyoto Protocol in 2012</a:t>
            </a:r>
            <a:endParaRPr b="0" lang="en-US" sz="1800" spc="-1" strike="noStrike">
              <a:latin typeface="Arial"/>
            </a:endParaRPr>
          </a:p>
        </p:txBody>
      </p:sp>
      <p:sp>
        <p:nvSpPr>
          <p:cNvPr id="185" name="CustomShape 5"/>
          <p:cNvSpPr/>
          <p:nvPr/>
        </p:nvSpPr>
        <p:spPr>
          <a:xfrm>
            <a:off x="263520" y="6411600"/>
            <a:ext cx="1015884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Roboto"/>
                <a:ea typeface="Roboto"/>
              </a:rPr>
              <a:t>United Nations (1997) – Kyoto Protocol – https://en.wikisource.org/wiki/Kyoto_Protocol</a:t>
            </a:r>
            <a:endParaRPr b="0" lang="en-US" sz="900" spc="-1" strike="noStrike">
              <a:latin typeface="Arial"/>
            </a:endParaRPr>
          </a:p>
        </p:txBody>
      </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6" name="CustomShape 1"/>
          <p:cNvSpPr/>
          <p:nvPr/>
        </p:nvSpPr>
        <p:spPr>
          <a:xfrm>
            <a:off x="335520" y="764640"/>
            <a:ext cx="10744200" cy="49500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A Short History of Actions on Climate Change </a:t>
            </a:r>
            <a:endParaRPr b="0" lang="en-US" sz="2400" spc="-1" strike="noStrike">
              <a:latin typeface="Arial"/>
            </a:endParaRPr>
          </a:p>
        </p:txBody>
      </p:sp>
      <p:sp>
        <p:nvSpPr>
          <p:cNvPr id="187" name="CustomShape 2"/>
          <p:cNvSpPr/>
          <p:nvPr/>
        </p:nvSpPr>
        <p:spPr>
          <a:xfrm>
            <a:off x="335520" y="1268280"/>
            <a:ext cx="10744200" cy="5031720"/>
          </a:xfrm>
          <a:prstGeom prst="rect">
            <a:avLst/>
          </a:prstGeom>
          <a:noFill/>
          <a:ln>
            <a:noFill/>
          </a:ln>
        </p:spPr>
        <p:style>
          <a:lnRef idx="0"/>
          <a:fillRef idx="0"/>
          <a:effectRef idx="0"/>
          <a:fontRef idx="minor"/>
        </p:style>
      </p:sp>
      <p:sp>
        <p:nvSpPr>
          <p:cNvPr id="188" name="CustomShape 3"/>
          <p:cNvSpPr/>
          <p:nvPr/>
        </p:nvSpPr>
        <p:spPr>
          <a:xfrm>
            <a:off x="432720" y="1148040"/>
            <a:ext cx="10353600" cy="49428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1997 – Kyoto Protocol </a:t>
            </a:r>
            <a:endParaRPr b="0" lang="en-US" sz="2200" spc="-1" strike="noStrike">
              <a:latin typeface="Arial"/>
            </a:endParaRPr>
          </a:p>
        </p:txBody>
      </p:sp>
      <p:sp>
        <p:nvSpPr>
          <p:cNvPr id="189" name="CustomShape 4"/>
          <p:cNvSpPr/>
          <p:nvPr/>
        </p:nvSpPr>
        <p:spPr>
          <a:xfrm>
            <a:off x="335520" y="1268640"/>
            <a:ext cx="10738080" cy="5025600"/>
          </a:xfrm>
          <a:prstGeom prst="rect">
            <a:avLst/>
          </a:prstGeom>
          <a:noFill/>
          <a:ln>
            <a:noFill/>
          </a:ln>
        </p:spPr>
        <p:style>
          <a:lnRef idx="0"/>
          <a:fillRef idx="0"/>
          <a:effectRef idx="0"/>
          <a:fontRef idx="minor"/>
        </p:style>
        <p:txBody>
          <a:bodyPr lIns="90000" rIns="90000" tIns="45000" bIns="45000" anchor="ctr">
            <a:noAutofit/>
          </a:bodyPr>
          <a:p>
            <a:pPr marL="195120" indent="-18072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Commitment to reduce GHG emissions and concentration in the atmosphere to “</a:t>
            </a:r>
            <a:r>
              <a:rPr b="0" i="1" lang="en-US" sz="1800" spc="-1" strike="noStrike">
                <a:solidFill>
                  <a:srgbClr val="000000"/>
                </a:solidFill>
                <a:latin typeface="DejaVu Sans"/>
                <a:ea typeface="DejaVu Sans"/>
              </a:rPr>
              <a:t>a level that would prevent dangerous anthropogenic interference with the climate system</a:t>
            </a:r>
            <a:r>
              <a:rPr b="0" lang="en-US" sz="1800" spc="-1" strike="noStrike">
                <a:solidFill>
                  <a:srgbClr val="000000"/>
                </a:solidFill>
                <a:latin typeface="DejaVu Sans"/>
                <a:ea typeface="DejaVu Sans"/>
              </a:rPr>
              <a:t>”</a:t>
            </a:r>
            <a:endParaRPr b="0" lang="en-US" sz="1800" spc="-1" strike="noStrike">
              <a:latin typeface="Arial"/>
            </a:endParaRPr>
          </a:p>
          <a:p>
            <a:pPr marL="195120" indent="-18072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Recognizing that global warming occurs and that human-made GHG emissions are driving it</a:t>
            </a:r>
            <a:endParaRPr b="0" lang="en-US" sz="1800" spc="-1" strike="noStrike">
              <a:latin typeface="Arial"/>
            </a:endParaRPr>
          </a:p>
          <a:p>
            <a:pPr marL="195120" indent="-18072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Developed nations pledge to reduce “overall emissions of such gases by at least 5 per cent below 1990 levels in the commitment period 2008 to 2012”.</a:t>
            </a:r>
            <a:endParaRPr b="0" lang="en-US" sz="1800" spc="-1" strike="noStrike">
              <a:latin typeface="Arial"/>
            </a:endParaRPr>
          </a:p>
          <a:p>
            <a:pPr marL="195120" indent="-18072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Entered into force on 16 February 2005</a:t>
            </a:r>
            <a:endParaRPr b="0" lang="en-US" sz="1800" spc="-1" strike="noStrike">
              <a:latin typeface="Arial"/>
            </a:endParaRPr>
          </a:p>
          <a:p>
            <a:pPr marL="195120" indent="-18072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However </a:t>
            </a:r>
            <a:endParaRPr b="0" lang="en-US" sz="1800" spc="-1" strike="noStrike">
              <a:latin typeface="Arial"/>
            </a:endParaRPr>
          </a:p>
          <a:p>
            <a:pPr>
              <a:lnSpc>
                <a:spcPct val="100000"/>
              </a:lnSpc>
              <a:spcBef>
                <a:spcPts val="360"/>
              </a:spcBef>
            </a:pP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USA, Australia and other countries refused to ratify the agreement</a:t>
            </a:r>
            <a:endParaRPr b="0" lang="en-US" sz="1800" spc="-1" strike="noStrike">
              <a:latin typeface="Arial"/>
            </a:endParaRPr>
          </a:p>
          <a:p>
            <a:pPr>
              <a:lnSpc>
                <a:spcPct val="100000"/>
              </a:lnSpc>
              <a:spcBef>
                <a:spcPts val="360"/>
              </a:spcBef>
            </a:pP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Canada withdrew from the Kyoto Protocol in 2012</a:t>
            </a:r>
            <a:endParaRPr b="0" lang="en-US" sz="1800" spc="-1" strike="noStrike">
              <a:latin typeface="Arial"/>
            </a:endParaRPr>
          </a:p>
        </p:txBody>
      </p:sp>
      <p:sp>
        <p:nvSpPr>
          <p:cNvPr id="190" name="CustomShape 5"/>
          <p:cNvSpPr/>
          <p:nvPr/>
        </p:nvSpPr>
        <p:spPr>
          <a:xfrm>
            <a:off x="263520" y="6411600"/>
            <a:ext cx="1015884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Roboto"/>
                <a:ea typeface="Roboto"/>
              </a:rPr>
              <a:t>United Nations (1997) – Kyoto Protocol – https://en.wikisource.org/wiki/Kyoto_Protocol</a:t>
            </a:r>
            <a:endParaRPr b="0" lang="en-US" sz="900" spc="-1" strike="noStrike">
              <a:latin typeface="Arial"/>
            </a:endParaRPr>
          </a:p>
        </p:txBody>
      </p:sp>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1" name="CustomShape 1"/>
          <p:cNvSpPr/>
          <p:nvPr/>
        </p:nvSpPr>
        <p:spPr>
          <a:xfrm>
            <a:off x="335520" y="764640"/>
            <a:ext cx="10744200" cy="49500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A Short History of Actions on Climate Change </a:t>
            </a:r>
            <a:endParaRPr b="0" lang="en-US" sz="2400" spc="-1" strike="noStrike">
              <a:latin typeface="Arial"/>
            </a:endParaRPr>
          </a:p>
        </p:txBody>
      </p:sp>
      <p:sp>
        <p:nvSpPr>
          <p:cNvPr id="192" name="CustomShape 2"/>
          <p:cNvSpPr/>
          <p:nvPr/>
        </p:nvSpPr>
        <p:spPr>
          <a:xfrm>
            <a:off x="335520" y="1268280"/>
            <a:ext cx="10744200" cy="5031720"/>
          </a:xfrm>
          <a:prstGeom prst="rect">
            <a:avLst/>
          </a:prstGeom>
          <a:noFill/>
          <a:ln>
            <a:noFill/>
          </a:ln>
        </p:spPr>
        <p:style>
          <a:lnRef idx="0"/>
          <a:fillRef idx="0"/>
          <a:effectRef idx="0"/>
          <a:fontRef idx="minor"/>
        </p:style>
      </p:sp>
      <p:sp>
        <p:nvSpPr>
          <p:cNvPr id="193" name="CustomShape 3"/>
          <p:cNvSpPr/>
          <p:nvPr/>
        </p:nvSpPr>
        <p:spPr>
          <a:xfrm>
            <a:off x="432720" y="1148040"/>
            <a:ext cx="10353600" cy="49428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1997 – Kyoto Protocol </a:t>
            </a:r>
            <a:endParaRPr b="0" lang="en-US" sz="2200" spc="-1" strike="noStrike">
              <a:latin typeface="Arial"/>
            </a:endParaRPr>
          </a:p>
        </p:txBody>
      </p:sp>
      <p:sp>
        <p:nvSpPr>
          <p:cNvPr id="194" name="CustomShape 4"/>
          <p:cNvSpPr/>
          <p:nvPr/>
        </p:nvSpPr>
        <p:spPr>
          <a:xfrm>
            <a:off x="277920" y="6311160"/>
            <a:ext cx="10885320" cy="3639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Roboto"/>
                <a:ea typeface="Roboto"/>
              </a:rPr>
              <a:t>Enescot – https://commons.wikimedia.org/wiki/File:Kyoto_Parties_with_first_period_(2008-2012)_greenhouse_gas_emissions_limitations_targets_and_the_percentage_change_in_their_carbon_dioxide _emissions_from_fuel_combustion_between_1990_and_2009.png – </a:t>
            </a:r>
            <a:r>
              <a:rPr b="0" lang="en-US" sz="900" spc="-1" strike="noStrike" u="sng">
                <a:solidFill>
                  <a:srgbClr val="0000ff"/>
                </a:solidFill>
                <a:uFillTx/>
                <a:latin typeface="Roboto"/>
                <a:ea typeface="Roboto"/>
                <a:hlinkClick r:id="rId1"/>
              </a:rPr>
              <a:t>CC BY-SA 3.0</a:t>
            </a:r>
            <a:r>
              <a:rPr b="0" lang="en-US" sz="900" spc="-1" strike="noStrike">
                <a:solidFill>
                  <a:srgbClr val="a6a6a6"/>
                </a:solidFill>
                <a:latin typeface="Roboto"/>
                <a:ea typeface="Roboto"/>
              </a:rPr>
              <a:t>.</a:t>
            </a:r>
            <a:endParaRPr b="0" lang="en-US" sz="900" spc="-1" strike="noStrike">
              <a:latin typeface="Arial"/>
            </a:endParaRPr>
          </a:p>
        </p:txBody>
      </p:sp>
      <p:pic>
        <p:nvPicPr>
          <p:cNvPr id="195" name="" descr=""/>
          <p:cNvPicPr/>
          <p:nvPr/>
        </p:nvPicPr>
        <p:blipFill>
          <a:blip r:embed="rId2"/>
          <a:stretch/>
        </p:blipFill>
        <p:spPr>
          <a:xfrm>
            <a:off x="4944960" y="105480"/>
            <a:ext cx="6399720" cy="6019920"/>
          </a:xfrm>
          <a:prstGeom prst="rect">
            <a:avLst/>
          </a:prstGeom>
          <a:ln>
            <a:noFill/>
          </a:ln>
        </p:spPr>
      </p:pic>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6" name="CustomShape 1"/>
          <p:cNvSpPr/>
          <p:nvPr/>
        </p:nvSpPr>
        <p:spPr>
          <a:xfrm>
            <a:off x="335520" y="764640"/>
            <a:ext cx="10744200" cy="49500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A Short History of Actions on Climate Change </a:t>
            </a:r>
            <a:endParaRPr b="0" lang="en-US" sz="2400" spc="-1" strike="noStrike">
              <a:latin typeface="Arial"/>
            </a:endParaRPr>
          </a:p>
        </p:txBody>
      </p:sp>
      <p:sp>
        <p:nvSpPr>
          <p:cNvPr id="197" name="CustomShape 2"/>
          <p:cNvSpPr/>
          <p:nvPr/>
        </p:nvSpPr>
        <p:spPr>
          <a:xfrm>
            <a:off x="335520" y="1268280"/>
            <a:ext cx="10744200" cy="5031720"/>
          </a:xfrm>
          <a:prstGeom prst="rect">
            <a:avLst/>
          </a:prstGeom>
          <a:noFill/>
          <a:ln>
            <a:noFill/>
          </a:ln>
        </p:spPr>
        <p:style>
          <a:lnRef idx="0"/>
          <a:fillRef idx="0"/>
          <a:effectRef idx="0"/>
          <a:fontRef idx="minor"/>
        </p:style>
      </p:sp>
      <p:sp>
        <p:nvSpPr>
          <p:cNvPr id="198" name="CustomShape 3"/>
          <p:cNvSpPr/>
          <p:nvPr/>
        </p:nvSpPr>
        <p:spPr>
          <a:xfrm>
            <a:off x="432720" y="1148040"/>
            <a:ext cx="10353600" cy="49428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2009 – Copenhagen Accord</a:t>
            </a:r>
            <a:endParaRPr b="0" lang="en-US" sz="2200" spc="-1" strike="noStrike">
              <a:latin typeface="Arial"/>
            </a:endParaRPr>
          </a:p>
        </p:txBody>
      </p:sp>
      <p:sp>
        <p:nvSpPr>
          <p:cNvPr id="199" name="CustomShape 4"/>
          <p:cNvSpPr/>
          <p:nvPr/>
        </p:nvSpPr>
        <p:spPr>
          <a:xfrm>
            <a:off x="335520" y="1268640"/>
            <a:ext cx="10738080" cy="5025600"/>
          </a:xfrm>
          <a:prstGeom prst="rect">
            <a:avLst/>
          </a:prstGeom>
          <a:noFill/>
          <a:ln>
            <a:noFill/>
          </a:ln>
        </p:spPr>
        <p:style>
          <a:lnRef idx="0"/>
          <a:fillRef idx="0"/>
          <a:effectRef idx="0"/>
          <a:fontRef idx="minor"/>
        </p:style>
        <p:txBody>
          <a:bodyPr lIns="90000" rIns="90000" tIns="45000" bIns="45000" anchor="ctr">
            <a:noAutofit/>
          </a:bodyPr>
          <a:p>
            <a:pPr marL="195120" indent="-18072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Drafted by only 5 countries</a:t>
            </a:r>
            <a:endParaRPr b="0" lang="en-US" sz="1800" spc="-1" strike="noStrike">
              <a:latin typeface="Arial"/>
            </a:endParaRPr>
          </a:p>
          <a:p>
            <a:pPr marL="195120" indent="-18072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Not legally binding</a:t>
            </a:r>
            <a:endParaRPr b="0" lang="en-US" sz="1800" spc="-1" strike="noStrike">
              <a:latin typeface="Arial"/>
            </a:endParaRPr>
          </a:p>
          <a:p>
            <a:pPr marL="195120" indent="-18072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No real targets</a:t>
            </a:r>
            <a:endParaRPr b="0" lang="en-US" sz="1800" spc="-1" strike="noStrike">
              <a:latin typeface="Arial"/>
            </a:endParaRPr>
          </a:p>
          <a:p>
            <a:pPr>
              <a:lnSpc>
                <a:spcPct val="100000"/>
              </a:lnSpc>
              <a:spcBef>
                <a:spcPts val="360"/>
              </a:spcBef>
            </a:pPr>
            <a:r>
              <a:rPr b="0" lang="en-US" sz="1800" spc="-1" strike="noStrike">
                <a:solidFill>
                  <a:srgbClr val="ffffff"/>
                </a:solidFill>
                <a:latin typeface="DejaVu Sans"/>
                <a:ea typeface="DejaVu Sans"/>
              </a:rPr>
              <a:t>Content:</a:t>
            </a:r>
            <a:endParaRPr b="0" lang="en-US" sz="1800" spc="-1" strike="noStrike">
              <a:latin typeface="Arial"/>
            </a:endParaRPr>
          </a:p>
          <a:p>
            <a:pPr>
              <a:lnSpc>
                <a:spcPct val="100000"/>
              </a:lnSpc>
              <a:spcBef>
                <a:spcPts val="360"/>
              </a:spcBef>
            </a:pPr>
            <a:r>
              <a:rPr b="1" lang="en-US" sz="1800" spc="-1" strike="noStrike">
                <a:solidFill>
                  <a:srgbClr val="ffffff"/>
                </a:solidFill>
                <a:latin typeface="DejaVu Sans"/>
                <a:ea typeface="DejaVu Sans"/>
              </a:rPr>
              <a:t>Endorses</a:t>
            </a:r>
            <a:r>
              <a:rPr b="0" lang="en-US" sz="1800" spc="-1" strike="noStrike">
                <a:solidFill>
                  <a:srgbClr val="ffffff"/>
                </a:solidFill>
                <a:latin typeface="DejaVu Sans"/>
                <a:ea typeface="DejaVu Sans"/>
              </a:rPr>
              <a:t> the continuation of the Kyoto  Protocol</a:t>
            </a:r>
            <a:endParaRPr b="0" lang="en-US" sz="1800" spc="-1" strike="noStrike">
              <a:latin typeface="Arial"/>
            </a:endParaRPr>
          </a:p>
          <a:p>
            <a:pPr>
              <a:lnSpc>
                <a:spcPct val="100000"/>
              </a:lnSpc>
              <a:spcBef>
                <a:spcPts val="360"/>
              </a:spcBef>
            </a:pPr>
            <a:r>
              <a:rPr b="0" i="1" lang="en-US" sz="1800" spc="-1" strike="noStrike">
                <a:solidFill>
                  <a:srgbClr val="ffffff"/>
                </a:solidFill>
                <a:latin typeface="DejaVu Sans"/>
                <a:ea typeface="DejaVu Sans"/>
              </a:rPr>
              <a:t>“</a:t>
            </a:r>
            <a:r>
              <a:rPr b="0" i="1" lang="en-US" sz="1800" spc="-1" strike="noStrike">
                <a:solidFill>
                  <a:srgbClr val="ffffff"/>
                </a:solidFill>
                <a:latin typeface="DejaVu Sans"/>
                <a:ea typeface="DejaVu Sans"/>
              </a:rPr>
              <a:t>We </a:t>
            </a:r>
            <a:r>
              <a:rPr b="1" i="1" lang="en-US" sz="1800" spc="-1" strike="noStrike">
                <a:solidFill>
                  <a:srgbClr val="ffffff"/>
                </a:solidFill>
                <a:latin typeface="DejaVu Sans"/>
                <a:ea typeface="DejaVu Sans"/>
              </a:rPr>
              <a:t>emphasise</a:t>
            </a:r>
            <a:r>
              <a:rPr b="0" i="1" lang="en-US" sz="1800" spc="-1" strike="noStrike">
                <a:solidFill>
                  <a:srgbClr val="ffffff"/>
                </a:solidFill>
                <a:latin typeface="DejaVu Sans"/>
                <a:ea typeface="DejaVu Sans"/>
              </a:rPr>
              <a:t> </a:t>
            </a:r>
            <a:r>
              <a:rPr b="1" i="1" lang="en-US" sz="1800" spc="-1" strike="noStrike">
                <a:solidFill>
                  <a:srgbClr val="ffffff"/>
                </a:solidFill>
                <a:latin typeface="DejaVu Sans"/>
                <a:ea typeface="DejaVu Sans"/>
              </a:rPr>
              <a:t>our strong political will</a:t>
            </a:r>
            <a:r>
              <a:rPr b="0" i="1" lang="en-US" sz="1800" spc="-1" strike="noStrike">
                <a:solidFill>
                  <a:srgbClr val="ffffff"/>
                </a:solidFill>
                <a:latin typeface="DejaVu Sans"/>
                <a:ea typeface="DejaVu Sans"/>
              </a:rPr>
              <a:t> to urgently combat climate change in accordance with the principle of common but differentiated responsibilities and respective capabilities”</a:t>
            </a:r>
            <a:endParaRPr b="0" lang="en-US" sz="1800" spc="-1" strike="noStrike">
              <a:latin typeface="Arial"/>
            </a:endParaRPr>
          </a:p>
          <a:p>
            <a:pPr>
              <a:lnSpc>
                <a:spcPct val="100000"/>
              </a:lnSpc>
              <a:spcBef>
                <a:spcPts val="360"/>
              </a:spcBef>
            </a:pPr>
            <a:r>
              <a:rPr b="0" i="1" lang="en-US" sz="1800" spc="-1" strike="noStrike">
                <a:solidFill>
                  <a:srgbClr val="ffffff"/>
                </a:solidFill>
                <a:latin typeface="DejaVu Sans"/>
                <a:ea typeface="DejaVu Sans"/>
              </a:rPr>
              <a:t>“</a:t>
            </a:r>
            <a:r>
              <a:rPr b="0" i="1" lang="en-US" sz="1800" spc="-1" strike="noStrike">
                <a:solidFill>
                  <a:srgbClr val="ffffff"/>
                </a:solidFill>
                <a:latin typeface="DejaVu Sans"/>
                <a:ea typeface="DejaVu Sans"/>
              </a:rPr>
              <a:t>We </a:t>
            </a:r>
            <a:r>
              <a:rPr b="1" i="1" lang="en-US" sz="1800" spc="-1" strike="noStrike">
                <a:solidFill>
                  <a:srgbClr val="ffffff"/>
                </a:solidFill>
                <a:latin typeface="DejaVu Sans"/>
                <a:ea typeface="DejaVu Sans"/>
              </a:rPr>
              <a:t>shall</a:t>
            </a:r>
            <a:r>
              <a:rPr b="0" i="1" lang="en-US" sz="1800" spc="-1" strike="noStrike">
                <a:solidFill>
                  <a:srgbClr val="ffffff"/>
                </a:solidFill>
                <a:latin typeface="DejaVu Sans"/>
                <a:ea typeface="DejaVu Sans"/>
              </a:rPr>
              <a:t>, </a:t>
            </a:r>
            <a:r>
              <a:rPr b="1" i="1" lang="en-US" sz="1800" spc="-1" strike="noStrike">
                <a:solidFill>
                  <a:srgbClr val="ffffff"/>
                </a:solidFill>
                <a:latin typeface="DejaVu Sans"/>
                <a:ea typeface="DejaVu Sans"/>
              </a:rPr>
              <a:t>recognizing</a:t>
            </a:r>
            <a:r>
              <a:rPr b="0" i="1" lang="en-US" sz="1800" spc="-1" strike="noStrike">
                <a:solidFill>
                  <a:srgbClr val="ffffff"/>
                </a:solidFill>
                <a:latin typeface="DejaVu Sans"/>
                <a:ea typeface="DejaVu Sans"/>
              </a:rPr>
              <a:t> the scientific view that the increase in global temperature should be below 2 degrees Celsius”</a:t>
            </a:r>
            <a:endParaRPr b="0" lang="en-US" sz="1800" spc="-1" strike="noStrike">
              <a:latin typeface="Arial"/>
            </a:endParaRPr>
          </a:p>
        </p:txBody>
      </p:sp>
      <p:sp>
        <p:nvSpPr>
          <p:cNvPr id="200" name="CustomShape 5"/>
          <p:cNvSpPr/>
          <p:nvPr/>
        </p:nvSpPr>
        <p:spPr>
          <a:xfrm>
            <a:off x="263520" y="6411600"/>
            <a:ext cx="1015884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Roboto"/>
                <a:ea typeface="Roboto"/>
              </a:rPr>
              <a:t>United Nations (2009) – Copenhagen Accord – https://unfccc.int/resource/docs/2009/cop15/eng/l07.pdf</a:t>
            </a:r>
            <a:endParaRPr b="0" lang="en-US" sz="900" spc="-1" strike="noStrike">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6" name="CustomShape 1"/>
          <p:cNvSpPr/>
          <p:nvPr/>
        </p:nvSpPr>
        <p:spPr>
          <a:xfrm>
            <a:off x="335520" y="764640"/>
            <a:ext cx="10743480" cy="4942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Updated BBB Links</a:t>
            </a:r>
            <a:endParaRPr b="0" lang="en-US" sz="2400" spc="-1" strike="noStrike">
              <a:latin typeface="Arial"/>
            </a:endParaRPr>
          </a:p>
        </p:txBody>
      </p:sp>
      <p:sp>
        <p:nvSpPr>
          <p:cNvPr id="97" name="CustomShape 2"/>
          <p:cNvSpPr/>
          <p:nvPr/>
        </p:nvSpPr>
        <p:spPr>
          <a:xfrm>
            <a:off x="335520" y="1268280"/>
            <a:ext cx="10743480" cy="5031000"/>
          </a:xfrm>
          <a:prstGeom prst="rect">
            <a:avLst/>
          </a:prstGeom>
          <a:noFill/>
          <a:ln>
            <a:noFill/>
          </a:ln>
        </p:spPr>
        <p:style>
          <a:lnRef idx="0"/>
          <a:fillRef idx="0"/>
          <a:effectRef idx="0"/>
          <a:fontRef idx="minor"/>
        </p:style>
        <p:txBody>
          <a:bodyPr lIns="90000" rIns="90000" tIns="45000" bIns="45000" anchor="ctr">
            <a:noAutofit/>
          </a:bodyPr>
          <a:p>
            <a:pPr marL="195120" indent="-18612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We had to update the BBB links</a:t>
            </a:r>
            <a:endParaRPr b="0" lang="en-US" sz="1800" spc="-1" strike="noStrike">
              <a:latin typeface="Arial"/>
            </a:endParaRPr>
          </a:p>
          <a:p>
            <a:pPr lvl="1" marL="432000" indent="-21384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Lecture: </a:t>
            </a:r>
            <a:r>
              <a:rPr b="0" lang="en-US" sz="1800" spc="-1" strike="noStrike" u="sng">
                <a:solidFill>
                  <a:srgbClr val="0000ff"/>
                </a:solidFill>
                <a:uFillTx/>
                <a:latin typeface="DejaVu Sans"/>
                <a:ea typeface="DejaVu Sans"/>
                <a:hlinkClick r:id="rId1"/>
              </a:rPr>
              <a:t>Link</a:t>
            </a:r>
            <a:endParaRPr b="0" lang="en-US" sz="1800" spc="-1" strike="noStrike">
              <a:latin typeface="Arial"/>
            </a:endParaRPr>
          </a:p>
          <a:p>
            <a:pPr lvl="1" marL="432000" indent="-21384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Q&amp;A: </a:t>
            </a:r>
            <a:r>
              <a:rPr b="0" lang="en-US" sz="1800" spc="-1" strike="noStrike" u="sng">
                <a:solidFill>
                  <a:srgbClr val="0000ff"/>
                </a:solidFill>
                <a:uFillTx/>
                <a:latin typeface="DejaVu Sans"/>
                <a:ea typeface="DejaVu Sans"/>
                <a:hlinkClick r:id="rId2"/>
              </a:rPr>
              <a:t>Link</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1" name="CustomShape 1"/>
          <p:cNvSpPr/>
          <p:nvPr/>
        </p:nvSpPr>
        <p:spPr>
          <a:xfrm>
            <a:off x="335520" y="764640"/>
            <a:ext cx="10744200" cy="49500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A Short History of Actions on Climate Change </a:t>
            </a:r>
            <a:endParaRPr b="0" lang="en-US" sz="2400" spc="-1" strike="noStrike">
              <a:latin typeface="Arial"/>
            </a:endParaRPr>
          </a:p>
        </p:txBody>
      </p:sp>
      <p:sp>
        <p:nvSpPr>
          <p:cNvPr id="202" name="CustomShape 2"/>
          <p:cNvSpPr/>
          <p:nvPr/>
        </p:nvSpPr>
        <p:spPr>
          <a:xfrm>
            <a:off x="335520" y="1268280"/>
            <a:ext cx="10744200" cy="5031720"/>
          </a:xfrm>
          <a:prstGeom prst="rect">
            <a:avLst/>
          </a:prstGeom>
          <a:noFill/>
          <a:ln>
            <a:noFill/>
          </a:ln>
        </p:spPr>
        <p:style>
          <a:lnRef idx="0"/>
          <a:fillRef idx="0"/>
          <a:effectRef idx="0"/>
          <a:fontRef idx="minor"/>
        </p:style>
      </p:sp>
      <p:sp>
        <p:nvSpPr>
          <p:cNvPr id="203" name="CustomShape 3"/>
          <p:cNvSpPr/>
          <p:nvPr/>
        </p:nvSpPr>
        <p:spPr>
          <a:xfrm>
            <a:off x="432720" y="1148040"/>
            <a:ext cx="10353600" cy="49428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2009 – Copenhagen Accord</a:t>
            </a:r>
            <a:endParaRPr b="0" lang="en-US" sz="2200" spc="-1" strike="noStrike">
              <a:latin typeface="Arial"/>
            </a:endParaRPr>
          </a:p>
        </p:txBody>
      </p:sp>
      <p:sp>
        <p:nvSpPr>
          <p:cNvPr id="204" name="CustomShape 4"/>
          <p:cNvSpPr/>
          <p:nvPr/>
        </p:nvSpPr>
        <p:spPr>
          <a:xfrm>
            <a:off x="335520" y="1268640"/>
            <a:ext cx="10738080" cy="5025600"/>
          </a:xfrm>
          <a:prstGeom prst="rect">
            <a:avLst/>
          </a:prstGeom>
          <a:noFill/>
          <a:ln>
            <a:noFill/>
          </a:ln>
        </p:spPr>
        <p:style>
          <a:lnRef idx="0"/>
          <a:fillRef idx="0"/>
          <a:effectRef idx="0"/>
          <a:fontRef idx="minor"/>
        </p:style>
        <p:txBody>
          <a:bodyPr lIns="90000" rIns="90000" tIns="45000" bIns="45000" anchor="ctr">
            <a:noAutofit/>
          </a:bodyPr>
          <a:p>
            <a:pPr marL="195120" indent="-18072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Drafted by only 5 countries</a:t>
            </a:r>
            <a:endParaRPr b="0" lang="en-US" sz="1800" spc="-1" strike="noStrike">
              <a:latin typeface="Arial"/>
            </a:endParaRPr>
          </a:p>
          <a:p>
            <a:pPr marL="195120" indent="-18072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Not legally binding</a:t>
            </a:r>
            <a:endParaRPr b="0" lang="en-US" sz="1800" spc="-1" strike="noStrike">
              <a:latin typeface="Arial"/>
            </a:endParaRPr>
          </a:p>
          <a:p>
            <a:pPr marL="195120" indent="-18072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No real targets</a:t>
            </a:r>
            <a:endParaRPr b="0" lang="en-US" sz="1800" spc="-1" strike="noStrike">
              <a:latin typeface="Arial"/>
            </a:endParaRPr>
          </a:p>
          <a:p>
            <a:pPr marL="195120" indent="-18072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Content:</a:t>
            </a:r>
            <a:endParaRPr b="0" lang="en-US" sz="1800" spc="-1" strike="noStrike">
              <a:latin typeface="Arial"/>
            </a:endParaRPr>
          </a:p>
          <a:p>
            <a:pPr lvl="1" marL="432000" indent="-214920">
              <a:lnSpc>
                <a:spcPct val="100000"/>
              </a:lnSpc>
              <a:spcBef>
                <a:spcPts val="360"/>
              </a:spcBef>
              <a:buClr>
                <a:srgbClr val="008c4f"/>
              </a:buClr>
              <a:buSzPct val="45000"/>
              <a:buFont typeface="OpenSymbol"/>
              <a:buChar char="—"/>
            </a:pPr>
            <a:r>
              <a:rPr b="1" lang="en-US" sz="1800" spc="-1" strike="noStrike">
                <a:solidFill>
                  <a:srgbClr val="000000"/>
                </a:solidFill>
                <a:latin typeface="DejaVu Sans"/>
                <a:ea typeface="DejaVu Sans"/>
              </a:rPr>
              <a:t>Endorses</a:t>
            </a:r>
            <a:r>
              <a:rPr b="0" lang="en-US" sz="1800" spc="-1" strike="noStrike">
                <a:solidFill>
                  <a:srgbClr val="000000"/>
                </a:solidFill>
                <a:latin typeface="DejaVu Sans"/>
                <a:ea typeface="DejaVu Sans"/>
              </a:rPr>
              <a:t> the continuation of the Kyoto  Protocol</a:t>
            </a:r>
            <a:endParaRPr b="0" lang="en-US" sz="1800" spc="-1" strike="noStrike">
              <a:latin typeface="Arial"/>
            </a:endParaRPr>
          </a:p>
          <a:p>
            <a:pPr>
              <a:lnSpc>
                <a:spcPct val="100000"/>
              </a:lnSpc>
              <a:spcBef>
                <a:spcPts val="360"/>
              </a:spcBef>
            </a:pPr>
            <a:r>
              <a:rPr b="0" i="1" lang="en-US" sz="1800" spc="-1" strike="noStrike">
                <a:solidFill>
                  <a:srgbClr val="ffffff"/>
                </a:solidFill>
                <a:latin typeface="DejaVu Sans"/>
                <a:ea typeface="DejaVu Sans"/>
              </a:rPr>
              <a:t>“</a:t>
            </a:r>
            <a:r>
              <a:rPr b="0" i="1" lang="en-US" sz="1800" spc="-1" strike="noStrike">
                <a:solidFill>
                  <a:srgbClr val="ffffff"/>
                </a:solidFill>
                <a:latin typeface="DejaVu Sans"/>
                <a:ea typeface="DejaVu Sans"/>
              </a:rPr>
              <a:t>We </a:t>
            </a:r>
            <a:r>
              <a:rPr b="1" i="1" lang="en-US" sz="1800" spc="-1" strike="noStrike">
                <a:solidFill>
                  <a:srgbClr val="ffffff"/>
                </a:solidFill>
                <a:latin typeface="DejaVu Sans"/>
                <a:ea typeface="DejaVu Sans"/>
              </a:rPr>
              <a:t>emphasise</a:t>
            </a:r>
            <a:r>
              <a:rPr b="0" i="1" lang="en-US" sz="1800" spc="-1" strike="noStrike">
                <a:solidFill>
                  <a:srgbClr val="ffffff"/>
                </a:solidFill>
                <a:latin typeface="DejaVu Sans"/>
                <a:ea typeface="DejaVu Sans"/>
              </a:rPr>
              <a:t> </a:t>
            </a:r>
            <a:r>
              <a:rPr b="1" i="1" lang="en-US" sz="1800" spc="-1" strike="noStrike">
                <a:solidFill>
                  <a:srgbClr val="ffffff"/>
                </a:solidFill>
                <a:latin typeface="DejaVu Sans"/>
                <a:ea typeface="DejaVu Sans"/>
              </a:rPr>
              <a:t>our strong political will</a:t>
            </a:r>
            <a:r>
              <a:rPr b="0" i="1" lang="en-US" sz="1800" spc="-1" strike="noStrike">
                <a:solidFill>
                  <a:srgbClr val="ffffff"/>
                </a:solidFill>
                <a:latin typeface="DejaVu Sans"/>
                <a:ea typeface="DejaVu Sans"/>
              </a:rPr>
              <a:t> to urgently combat climate change in accordance with the principle of common but differentiated responsibilities and respective capabilities”</a:t>
            </a:r>
            <a:endParaRPr b="0" lang="en-US" sz="1800" spc="-1" strike="noStrike">
              <a:latin typeface="Arial"/>
            </a:endParaRPr>
          </a:p>
          <a:p>
            <a:pPr>
              <a:lnSpc>
                <a:spcPct val="100000"/>
              </a:lnSpc>
              <a:spcBef>
                <a:spcPts val="360"/>
              </a:spcBef>
            </a:pPr>
            <a:r>
              <a:rPr b="0" i="1" lang="en-US" sz="1800" spc="-1" strike="noStrike">
                <a:solidFill>
                  <a:srgbClr val="ffffff"/>
                </a:solidFill>
                <a:latin typeface="DejaVu Sans"/>
                <a:ea typeface="DejaVu Sans"/>
              </a:rPr>
              <a:t>“</a:t>
            </a:r>
            <a:r>
              <a:rPr b="0" i="1" lang="en-US" sz="1800" spc="-1" strike="noStrike">
                <a:solidFill>
                  <a:srgbClr val="ffffff"/>
                </a:solidFill>
                <a:latin typeface="DejaVu Sans"/>
                <a:ea typeface="DejaVu Sans"/>
              </a:rPr>
              <a:t>We </a:t>
            </a:r>
            <a:r>
              <a:rPr b="1" i="1" lang="en-US" sz="1800" spc="-1" strike="noStrike">
                <a:solidFill>
                  <a:srgbClr val="ffffff"/>
                </a:solidFill>
                <a:latin typeface="DejaVu Sans"/>
                <a:ea typeface="DejaVu Sans"/>
              </a:rPr>
              <a:t>shall</a:t>
            </a:r>
            <a:r>
              <a:rPr b="0" i="1" lang="en-US" sz="1800" spc="-1" strike="noStrike">
                <a:solidFill>
                  <a:srgbClr val="ffffff"/>
                </a:solidFill>
                <a:latin typeface="DejaVu Sans"/>
                <a:ea typeface="DejaVu Sans"/>
              </a:rPr>
              <a:t>, </a:t>
            </a:r>
            <a:r>
              <a:rPr b="1" i="1" lang="en-US" sz="1800" spc="-1" strike="noStrike">
                <a:solidFill>
                  <a:srgbClr val="ffffff"/>
                </a:solidFill>
                <a:latin typeface="DejaVu Sans"/>
                <a:ea typeface="DejaVu Sans"/>
              </a:rPr>
              <a:t>recognizing</a:t>
            </a:r>
            <a:r>
              <a:rPr b="0" i="1" lang="en-US" sz="1800" spc="-1" strike="noStrike">
                <a:solidFill>
                  <a:srgbClr val="ffffff"/>
                </a:solidFill>
                <a:latin typeface="DejaVu Sans"/>
                <a:ea typeface="DejaVu Sans"/>
              </a:rPr>
              <a:t> the scientific view that the increase in global temperature should be below 2 degrees Celsius”</a:t>
            </a:r>
            <a:endParaRPr b="0" lang="en-US" sz="1800" spc="-1" strike="noStrike">
              <a:latin typeface="Arial"/>
            </a:endParaRPr>
          </a:p>
        </p:txBody>
      </p:sp>
      <p:sp>
        <p:nvSpPr>
          <p:cNvPr id="205" name="CustomShape 5"/>
          <p:cNvSpPr/>
          <p:nvPr/>
        </p:nvSpPr>
        <p:spPr>
          <a:xfrm>
            <a:off x="263520" y="6411600"/>
            <a:ext cx="1015884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Roboto"/>
                <a:ea typeface="Roboto"/>
              </a:rPr>
              <a:t>United Nations (2009) – Copenhagen Accord – https://unfccc.int/resource/docs/2009/cop15/eng/l07.pdf</a:t>
            </a:r>
            <a:endParaRPr b="0" lang="en-US" sz="900" spc="-1" strike="noStrike">
              <a:latin typeface="Arial"/>
            </a:endParaRPr>
          </a:p>
        </p:txBody>
      </p:sp>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6" name="CustomShape 1"/>
          <p:cNvSpPr/>
          <p:nvPr/>
        </p:nvSpPr>
        <p:spPr>
          <a:xfrm>
            <a:off x="335520" y="764640"/>
            <a:ext cx="10744200" cy="49500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A Short History of Actions on Climate Change </a:t>
            </a:r>
            <a:endParaRPr b="0" lang="en-US" sz="2400" spc="-1" strike="noStrike">
              <a:latin typeface="Arial"/>
            </a:endParaRPr>
          </a:p>
        </p:txBody>
      </p:sp>
      <p:sp>
        <p:nvSpPr>
          <p:cNvPr id="207" name="CustomShape 2"/>
          <p:cNvSpPr/>
          <p:nvPr/>
        </p:nvSpPr>
        <p:spPr>
          <a:xfrm>
            <a:off x="335520" y="1268280"/>
            <a:ext cx="10744200" cy="5031720"/>
          </a:xfrm>
          <a:prstGeom prst="rect">
            <a:avLst/>
          </a:prstGeom>
          <a:noFill/>
          <a:ln>
            <a:noFill/>
          </a:ln>
        </p:spPr>
        <p:style>
          <a:lnRef idx="0"/>
          <a:fillRef idx="0"/>
          <a:effectRef idx="0"/>
          <a:fontRef idx="minor"/>
        </p:style>
      </p:sp>
      <p:sp>
        <p:nvSpPr>
          <p:cNvPr id="208" name="CustomShape 3"/>
          <p:cNvSpPr/>
          <p:nvPr/>
        </p:nvSpPr>
        <p:spPr>
          <a:xfrm>
            <a:off x="432720" y="1148040"/>
            <a:ext cx="10353600" cy="49428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2009 – Copenhagen Accord</a:t>
            </a:r>
            <a:endParaRPr b="0" lang="en-US" sz="2200" spc="-1" strike="noStrike">
              <a:latin typeface="Arial"/>
            </a:endParaRPr>
          </a:p>
        </p:txBody>
      </p:sp>
      <p:sp>
        <p:nvSpPr>
          <p:cNvPr id="209" name="CustomShape 4"/>
          <p:cNvSpPr/>
          <p:nvPr/>
        </p:nvSpPr>
        <p:spPr>
          <a:xfrm>
            <a:off x="335520" y="1268640"/>
            <a:ext cx="10738080" cy="5025600"/>
          </a:xfrm>
          <a:prstGeom prst="rect">
            <a:avLst/>
          </a:prstGeom>
          <a:noFill/>
          <a:ln>
            <a:noFill/>
          </a:ln>
        </p:spPr>
        <p:style>
          <a:lnRef idx="0"/>
          <a:fillRef idx="0"/>
          <a:effectRef idx="0"/>
          <a:fontRef idx="minor"/>
        </p:style>
        <p:txBody>
          <a:bodyPr lIns="90000" rIns="90000" tIns="45000" bIns="45000" anchor="ctr">
            <a:noAutofit/>
          </a:bodyPr>
          <a:p>
            <a:pPr marL="195120" indent="-18072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Drafted by only 5 countries</a:t>
            </a:r>
            <a:endParaRPr b="0" lang="en-US" sz="1800" spc="-1" strike="noStrike">
              <a:latin typeface="Arial"/>
            </a:endParaRPr>
          </a:p>
          <a:p>
            <a:pPr marL="195120" indent="-18072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Not legally binding</a:t>
            </a:r>
            <a:endParaRPr b="0" lang="en-US" sz="1800" spc="-1" strike="noStrike">
              <a:latin typeface="Arial"/>
            </a:endParaRPr>
          </a:p>
          <a:p>
            <a:pPr marL="195120" indent="-18072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No real targets</a:t>
            </a:r>
            <a:endParaRPr b="0" lang="en-US" sz="1800" spc="-1" strike="noStrike">
              <a:latin typeface="Arial"/>
            </a:endParaRPr>
          </a:p>
          <a:p>
            <a:pPr marL="195120" indent="-18072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Content:</a:t>
            </a:r>
            <a:endParaRPr b="0" lang="en-US" sz="1800" spc="-1" strike="noStrike">
              <a:latin typeface="Arial"/>
            </a:endParaRPr>
          </a:p>
          <a:p>
            <a:pPr lvl="1" marL="432000" indent="-214920">
              <a:lnSpc>
                <a:spcPct val="100000"/>
              </a:lnSpc>
              <a:spcBef>
                <a:spcPts val="360"/>
              </a:spcBef>
              <a:buClr>
                <a:srgbClr val="008c4f"/>
              </a:buClr>
              <a:buSzPct val="45000"/>
              <a:buFont typeface="OpenSymbol"/>
              <a:buChar char="—"/>
            </a:pPr>
            <a:r>
              <a:rPr b="1" lang="en-US" sz="1800" spc="-1" strike="noStrike">
                <a:solidFill>
                  <a:srgbClr val="000000"/>
                </a:solidFill>
                <a:latin typeface="DejaVu Sans"/>
                <a:ea typeface="DejaVu Sans"/>
              </a:rPr>
              <a:t>Endorses</a:t>
            </a:r>
            <a:r>
              <a:rPr b="0" lang="en-US" sz="1800" spc="-1" strike="noStrike">
                <a:solidFill>
                  <a:srgbClr val="000000"/>
                </a:solidFill>
                <a:latin typeface="DejaVu Sans"/>
                <a:ea typeface="DejaVu Sans"/>
              </a:rPr>
              <a:t> the continuation of the Kyoto  Protocol</a:t>
            </a:r>
            <a:endParaRPr b="0" lang="en-US" sz="1800" spc="-1" strike="noStrike">
              <a:latin typeface="Arial"/>
            </a:endParaRPr>
          </a:p>
          <a:p>
            <a:pPr lvl="1" marL="432000" indent="-214920">
              <a:lnSpc>
                <a:spcPct val="100000"/>
              </a:lnSpc>
              <a:spcBef>
                <a:spcPts val="360"/>
              </a:spcBef>
              <a:buClr>
                <a:srgbClr val="008c4f"/>
              </a:buClr>
              <a:buSzPct val="45000"/>
              <a:buFont typeface="OpenSymbol"/>
              <a:buChar char="—"/>
            </a:pPr>
            <a:r>
              <a:rPr b="0" i="1" lang="en-US" sz="1800" spc="-1" strike="noStrike">
                <a:solidFill>
                  <a:srgbClr val="000000"/>
                </a:solidFill>
                <a:latin typeface="DejaVu Sans"/>
                <a:ea typeface="DejaVu Sans"/>
              </a:rPr>
              <a:t>“</a:t>
            </a:r>
            <a:r>
              <a:rPr b="0" i="1" lang="en-US" sz="1800" spc="-1" strike="noStrike">
                <a:solidFill>
                  <a:srgbClr val="000000"/>
                </a:solidFill>
                <a:latin typeface="DejaVu Sans"/>
                <a:ea typeface="DejaVu Sans"/>
              </a:rPr>
              <a:t>We </a:t>
            </a:r>
            <a:r>
              <a:rPr b="1" i="1" lang="en-US" sz="1800" spc="-1" strike="noStrike">
                <a:solidFill>
                  <a:srgbClr val="000000"/>
                </a:solidFill>
                <a:latin typeface="DejaVu Sans"/>
                <a:ea typeface="DejaVu Sans"/>
              </a:rPr>
              <a:t>emphasise</a:t>
            </a:r>
            <a:r>
              <a:rPr b="0" i="1" lang="en-US" sz="1800" spc="-1" strike="noStrike">
                <a:solidFill>
                  <a:srgbClr val="000000"/>
                </a:solidFill>
                <a:latin typeface="DejaVu Sans"/>
                <a:ea typeface="DejaVu Sans"/>
              </a:rPr>
              <a:t> </a:t>
            </a:r>
            <a:r>
              <a:rPr b="1" i="1" lang="en-US" sz="1800" spc="-1" strike="noStrike">
                <a:solidFill>
                  <a:srgbClr val="000000"/>
                </a:solidFill>
                <a:latin typeface="DejaVu Sans"/>
                <a:ea typeface="DejaVu Sans"/>
              </a:rPr>
              <a:t>our strong political will</a:t>
            </a:r>
            <a:r>
              <a:rPr b="0" i="1" lang="en-US" sz="1800" spc="-1" strike="noStrike">
                <a:solidFill>
                  <a:srgbClr val="000000"/>
                </a:solidFill>
                <a:latin typeface="DejaVu Sans"/>
                <a:ea typeface="DejaVu Sans"/>
              </a:rPr>
              <a:t> to urgently combat climate change in accordance with the principle of common but differentiated responsibilities and respective capabilities”</a:t>
            </a:r>
            <a:endParaRPr b="0" lang="en-US" sz="1800" spc="-1" strike="noStrike">
              <a:latin typeface="Arial"/>
            </a:endParaRPr>
          </a:p>
          <a:p>
            <a:pPr>
              <a:lnSpc>
                <a:spcPct val="100000"/>
              </a:lnSpc>
              <a:spcBef>
                <a:spcPts val="360"/>
              </a:spcBef>
            </a:pPr>
            <a:r>
              <a:rPr b="0" i="1" lang="en-US" sz="1800" spc="-1" strike="noStrike">
                <a:solidFill>
                  <a:srgbClr val="ffffff"/>
                </a:solidFill>
                <a:latin typeface="DejaVu Sans"/>
                <a:ea typeface="DejaVu Sans"/>
              </a:rPr>
              <a:t>“</a:t>
            </a:r>
            <a:r>
              <a:rPr b="0" i="1" lang="en-US" sz="1800" spc="-1" strike="noStrike">
                <a:solidFill>
                  <a:srgbClr val="ffffff"/>
                </a:solidFill>
                <a:latin typeface="DejaVu Sans"/>
                <a:ea typeface="DejaVu Sans"/>
              </a:rPr>
              <a:t>We </a:t>
            </a:r>
            <a:r>
              <a:rPr b="1" i="1" lang="en-US" sz="1800" spc="-1" strike="noStrike">
                <a:solidFill>
                  <a:srgbClr val="ffffff"/>
                </a:solidFill>
                <a:latin typeface="DejaVu Sans"/>
                <a:ea typeface="DejaVu Sans"/>
              </a:rPr>
              <a:t>shall</a:t>
            </a:r>
            <a:r>
              <a:rPr b="0" i="1" lang="en-US" sz="1800" spc="-1" strike="noStrike">
                <a:solidFill>
                  <a:srgbClr val="ffffff"/>
                </a:solidFill>
                <a:latin typeface="DejaVu Sans"/>
                <a:ea typeface="DejaVu Sans"/>
              </a:rPr>
              <a:t>, </a:t>
            </a:r>
            <a:r>
              <a:rPr b="1" i="1" lang="en-US" sz="1800" spc="-1" strike="noStrike">
                <a:solidFill>
                  <a:srgbClr val="ffffff"/>
                </a:solidFill>
                <a:latin typeface="DejaVu Sans"/>
                <a:ea typeface="DejaVu Sans"/>
              </a:rPr>
              <a:t>recognizing</a:t>
            </a:r>
            <a:r>
              <a:rPr b="0" i="1" lang="en-US" sz="1800" spc="-1" strike="noStrike">
                <a:solidFill>
                  <a:srgbClr val="ffffff"/>
                </a:solidFill>
                <a:latin typeface="DejaVu Sans"/>
                <a:ea typeface="DejaVu Sans"/>
              </a:rPr>
              <a:t> the scientific view that the increase in global temperature should be below 2 degrees Celsius”</a:t>
            </a:r>
            <a:endParaRPr b="0" lang="en-US" sz="1800" spc="-1" strike="noStrike">
              <a:latin typeface="Arial"/>
            </a:endParaRPr>
          </a:p>
        </p:txBody>
      </p:sp>
      <p:sp>
        <p:nvSpPr>
          <p:cNvPr id="210" name="CustomShape 5"/>
          <p:cNvSpPr/>
          <p:nvPr/>
        </p:nvSpPr>
        <p:spPr>
          <a:xfrm>
            <a:off x="263520" y="6411600"/>
            <a:ext cx="1015884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Roboto"/>
                <a:ea typeface="Roboto"/>
              </a:rPr>
              <a:t>United Nations (2009) – Copenhagen Accord – https://unfccc.int/resource/docs/2009/cop15/eng/l07.pdf</a:t>
            </a:r>
            <a:endParaRPr b="0" lang="en-US" sz="900" spc="-1" strike="noStrike">
              <a:latin typeface="Arial"/>
            </a:endParaRPr>
          </a:p>
        </p:txBody>
      </p:sp>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1" name="CustomShape 1"/>
          <p:cNvSpPr/>
          <p:nvPr/>
        </p:nvSpPr>
        <p:spPr>
          <a:xfrm>
            <a:off x="335520" y="764640"/>
            <a:ext cx="10744200" cy="49500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A Short History of Actions on Climate Change </a:t>
            </a:r>
            <a:endParaRPr b="0" lang="en-US" sz="2400" spc="-1" strike="noStrike">
              <a:latin typeface="Arial"/>
            </a:endParaRPr>
          </a:p>
        </p:txBody>
      </p:sp>
      <p:sp>
        <p:nvSpPr>
          <p:cNvPr id="212" name="CustomShape 2"/>
          <p:cNvSpPr/>
          <p:nvPr/>
        </p:nvSpPr>
        <p:spPr>
          <a:xfrm>
            <a:off x="335520" y="1268280"/>
            <a:ext cx="10744200" cy="5031720"/>
          </a:xfrm>
          <a:prstGeom prst="rect">
            <a:avLst/>
          </a:prstGeom>
          <a:noFill/>
          <a:ln>
            <a:noFill/>
          </a:ln>
        </p:spPr>
        <p:style>
          <a:lnRef idx="0"/>
          <a:fillRef idx="0"/>
          <a:effectRef idx="0"/>
          <a:fontRef idx="minor"/>
        </p:style>
      </p:sp>
      <p:sp>
        <p:nvSpPr>
          <p:cNvPr id="213" name="CustomShape 3"/>
          <p:cNvSpPr/>
          <p:nvPr/>
        </p:nvSpPr>
        <p:spPr>
          <a:xfrm>
            <a:off x="432720" y="1148040"/>
            <a:ext cx="10353600" cy="49428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2009 – Copenhagen Accord</a:t>
            </a:r>
            <a:endParaRPr b="0" lang="en-US" sz="2200" spc="-1" strike="noStrike">
              <a:latin typeface="Arial"/>
            </a:endParaRPr>
          </a:p>
        </p:txBody>
      </p:sp>
      <p:sp>
        <p:nvSpPr>
          <p:cNvPr id="214" name="CustomShape 4"/>
          <p:cNvSpPr/>
          <p:nvPr/>
        </p:nvSpPr>
        <p:spPr>
          <a:xfrm>
            <a:off x="335520" y="1268640"/>
            <a:ext cx="10738080" cy="5025600"/>
          </a:xfrm>
          <a:prstGeom prst="rect">
            <a:avLst/>
          </a:prstGeom>
          <a:noFill/>
          <a:ln>
            <a:noFill/>
          </a:ln>
        </p:spPr>
        <p:style>
          <a:lnRef idx="0"/>
          <a:fillRef idx="0"/>
          <a:effectRef idx="0"/>
          <a:fontRef idx="minor"/>
        </p:style>
        <p:txBody>
          <a:bodyPr lIns="90000" rIns="90000" tIns="45000" bIns="45000" anchor="ctr">
            <a:noAutofit/>
          </a:bodyPr>
          <a:p>
            <a:pPr marL="195120" indent="-18072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Drafted by only 5 countries</a:t>
            </a:r>
            <a:endParaRPr b="0" lang="en-US" sz="1800" spc="-1" strike="noStrike">
              <a:latin typeface="Arial"/>
            </a:endParaRPr>
          </a:p>
          <a:p>
            <a:pPr marL="195120" indent="-18072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Not legally binding</a:t>
            </a:r>
            <a:endParaRPr b="0" lang="en-US" sz="1800" spc="-1" strike="noStrike">
              <a:latin typeface="Arial"/>
            </a:endParaRPr>
          </a:p>
          <a:p>
            <a:pPr marL="195120" indent="-18072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No real targets</a:t>
            </a:r>
            <a:endParaRPr b="0" lang="en-US" sz="1800" spc="-1" strike="noStrike">
              <a:latin typeface="Arial"/>
            </a:endParaRPr>
          </a:p>
          <a:p>
            <a:pPr marL="195120" indent="-18072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Content:</a:t>
            </a:r>
            <a:endParaRPr b="0" lang="en-US" sz="1800" spc="-1" strike="noStrike">
              <a:latin typeface="Arial"/>
            </a:endParaRPr>
          </a:p>
          <a:p>
            <a:pPr lvl="1" marL="432000" indent="-214920">
              <a:lnSpc>
                <a:spcPct val="100000"/>
              </a:lnSpc>
              <a:spcBef>
                <a:spcPts val="360"/>
              </a:spcBef>
              <a:buClr>
                <a:srgbClr val="008c4f"/>
              </a:buClr>
              <a:buSzPct val="45000"/>
              <a:buFont typeface="OpenSymbol"/>
              <a:buChar char="—"/>
            </a:pPr>
            <a:r>
              <a:rPr b="1" lang="en-US" sz="1800" spc="-1" strike="noStrike">
                <a:solidFill>
                  <a:srgbClr val="000000"/>
                </a:solidFill>
                <a:latin typeface="DejaVu Sans"/>
                <a:ea typeface="DejaVu Sans"/>
              </a:rPr>
              <a:t>Endorses</a:t>
            </a:r>
            <a:r>
              <a:rPr b="0" lang="en-US" sz="1800" spc="-1" strike="noStrike">
                <a:solidFill>
                  <a:srgbClr val="000000"/>
                </a:solidFill>
                <a:latin typeface="DejaVu Sans"/>
                <a:ea typeface="DejaVu Sans"/>
              </a:rPr>
              <a:t> the continuation of the Kyoto  Protocol</a:t>
            </a:r>
            <a:endParaRPr b="0" lang="en-US" sz="1800" spc="-1" strike="noStrike">
              <a:latin typeface="Arial"/>
            </a:endParaRPr>
          </a:p>
          <a:p>
            <a:pPr lvl="1" marL="432000" indent="-214920">
              <a:lnSpc>
                <a:spcPct val="100000"/>
              </a:lnSpc>
              <a:spcBef>
                <a:spcPts val="360"/>
              </a:spcBef>
              <a:buClr>
                <a:srgbClr val="008c4f"/>
              </a:buClr>
              <a:buSzPct val="45000"/>
              <a:buFont typeface="OpenSymbol"/>
              <a:buChar char="—"/>
            </a:pPr>
            <a:r>
              <a:rPr b="0" i="1" lang="en-US" sz="1800" spc="-1" strike="noStrike">
                <a:solidFill>
                  <a:srgbClr val="000000"/>
                </a:solidFill>
                <a:latin typeface="DejaVu Sans"/>
                <a:ea typeface="DejaVu Sans"/>
              </a:rPr>
              <a:t>“</a:t>
            </a:r>
            <a:r>
              <a:rPr b="0" i="1" lang="en-US" sz="1800" spc="-1" strike="noStrike">
                <a:solidFill>
                  <a:srgbClr val="000000"/>
                </a:solidFill>
                <a:latin typeface="DejaVu Sans"/>
                <a:ea typeface="DejaVu Sans"/>
              </a:rPr>
              <a:t>We </a:t>
            </a:r>
            <a:r>
              <a:rPr b="1" i="1" lang="en-US" sz="1800" spc="-1" strike="noStrike">
                <a:solidFill>
                  <a:srgbClr val="000000"/>
                </a:solidFill>
                <a:latin typeface="DejaVu Sans"/>
                <a:ea typeface="DejaVu Sans"/>
              </a:rPr>
              <a:t>emphasise</a:t>
            </a:r>
            <a:r>
              <a:rPr b="0" i="1" lang="en-US" sz="1800" spc="-1" strike="noStrike">
                <a:solidFill>
                  <a:srgbClr val="000000"/>
                </a:solidFill>
                <a:latin typeface="DejaVu Sans"/>
                <a:ea typeface="DejaVu Sans"/>
              </a:rPr>
              <a:t> </a:t>
            </a:r>
            <a:r>
              <a:rPr b="1" i="1" lang="en-US" sz="1800" spc="-1" strike="noStrike">
                <a:solidFill>
                  <a:srgbClr val="000000"/>
                </a:solidFill>
                <a:latin typeface="DejaVu Sans"/>
                <a:ea typeface="DejaVu Sans"/>
              </a:rPr>
              <a:t>our strong political will</a:t>
            </a:r>
            <a:r>
              <a:rPr b="0" i="1" lang="en-US" sz="1800" spc="-1" strike="noStrike">
                <a:solidFill>
                  <a:srgbClr val="000000"/>
                </a:solidFill>
                <a:latin typeface="DejaVu Sans"/>
                <a:ea typeface="DejaVu Sans"/>
              </a:rPr>
              <a:t> to urgently combat climate change in accordance with the principle of common but differentiated responsibilities and respective capabilities”</a:t>
            </a:r>
            <a:endParaRPr b="0" lang="en-US" sz="1800" spc="-1" strike="noStrike">
              <a:latin typeface="Arial"/>
            </a:endParaRPr>
          </a:p>
          <a:p>
            <a:pPr lvl="1" marL="432000" indent="-214920">
              <a:lnSpc>
                <a:spcPct val="100000"/>
              </a:lnSpc>
              <a:spcBef>
                <a:spcPts val="360"/>
              </a:spcBef>
              <a:buClr>
                <a:srgbClr val="008c4f"/>
              </a:buClr>
              <a:buSzPct val="45000"/>
              <a:buFont typeface="OpenSymbol"/>
              <a:buChar char="—"/>
            </a:pPr>
            <a:r>
              <a:rPr b="0" i="1" lang="en-US" sz="1800" spc="-1" strike="noStrike">
                <a:solidFill>
                  <a:srgbClr val="000000"/>
                </a:solidFill>
                <a:latin typeface="DejaVu Sans"/>
                <a:ea typeface="DejaVu Sans"/>
              </a:rPr>
              <a:t>“</a:t>
            </a:r>
            <a:r>
              <a:rPr b="0" i="1" lang="en-US" sz="1800" spc="-1" strike="noStrike">
                <a:solidFill>
                  <a:srgbClr val="000000"/>
                </a:solidFill>
                <a:latin typeface="DejaVu Sans"/>
                <a:ea typeface="DejaVu Sans"/>
              </a:rPr>
              <a:t>We </a:t>
            </a:r>
            <a:r>
              <a:rPr b="1" i="1" lang="en-US" sz="1800" spc="-1" strike="noStrike">
                <a:solidFill>
                  <a:srgbClr val="000000"/>
                </a:solidFill>
                <a:latin typeface="DejaVu Sans"/>
                <a:ea typeface="DejaVu Sans"/>
              </a:rPr>
              <a:t>shall</a:t>
            </a:r>
            <a:r>
              <a:rPr b="0" i="1" lang="en-US" sz="1800" spc="-1" strike="noStrike">
                <a:solidFill>
                  <a:srgbClr val="000000"/>
                </a:solidFill>
                <a:latin typeface="DejaVu Sans"/>
                <a:ea typeface="DejaVu Sans"/>
              </a:rPr>
              <a:t>, </a:t>
            </a:r>
            <a:r>
              <a:rPr b="1" i="1" lang="en-US" sz="1800" spc="-1" strike="noStrike">
                <a:solidFill>
                  <a:srgbClr val="000000"/>
                </a:solidFill>
                <a:latin typeface="DejaVu Sans"/>
                <a:ea typeface="DejaVu Sans"/>
              </a:rPr>
              <a:t>recognizing</a:t>
            </a:r>
            <a:r>
              <a:rPr b="0" i="1" lang="en-US" sz="1800" spc="-1" strike="noStrike">
                <a:solidFill>
                  <a:srgbClr val="000000"/>
                </a:solidFill>
                <a:latin typeface="DejaVu Sans"/>
                <a:ea typeface="DejaVu Sans"/>
              </a:rPr>
              <a:t> the scientific view that the increase in global temperature should be below 2 degrees Celsius”</a:t>
            </a:r>
            <a:endParaRPr b="0" lang="en-US" sz="1800" spc="-1" strike="noStrike">
              <a:latin typeface="Arial"/>
            </a:endParaRPr>
          </a:p>
        </p:txBody>
      </p:sp>
      <p:sp>
        <p:nvSpPr>
          <p:cNvPr id="215" name="CustomShape 5"/>
          <p:cNvSpPr/>
          <p:nvPr/>
        </p:nvSpPr>
        <p:spPr>
          <a:xfrm>
            <a:off x="263520" y="6411600"/>
            <a:ext cx="1015884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Roboto"/>
                <a:ea typeface="Roboto"/>
              </a:rPr>
              <a:t>United Nations (2009) – Copenhagen Accord – https://unfccc.int/resource/docs/2009/cop15/eng/l07.pdf</a:t>
            </a:r>
            <a:endParaRPr b="0" lang="en-US" sz="900" spc="-1" strike="noStrike">
              <a:latin typeface="Arial"/>
            </a:endParaRPr>
          </a:p>
        </p:txBody>
      </p:sp>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6" name="CustomShape 1"/>
          <p:cNvSpPr/>
          <p:nvPr/>
        </p:nvSpPr>
        <p:spPr>
          <a:xfrm>
            <a:off x="335520" y="764640"/>
            <a:ext cx="10744200" cy="49500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A Short History of Actions on Climate Change </a:t>
            </a:r>
            <a:endParaRPr b="0" lang="en-US" sz="2400" spc="-1" strike="noStrike">
              <a:latin typeface="Arial"/>
            </a:endParaRPr>
          </a:p>
        </p:txBody>
      </p:sp>
      <p:sp>
        <p:nvSpPr>
          <p:cNvPr id="217" name="CustomShape 2"/>
          <p:cNvSpPr/>
          <p:nvPr/>
        </p:nvSpPr>
        <p:spPr>
          <a:xfrm>
            <a:off x="335520" y="1268280"/>
            <a:ext cx="10744200" cy="5031720"/>
          </a:xfrm>
          <a:prstGeom prst="rect">
            <a:avLst/>
          </a:prstGeom>
          <a:noFill/>
          <a:ln>
            <a:noFill/>
          </a:ln>
        </p:spPr>
        <p:style>
          <a:lnRef idx="0"/>
          <a:fillRef idx="0"/>
          <a:effectRef idx="0"/>
          <a:fontRef idx="minor"/>
        </p:style>
      </p:sp>
      <p:sp>
        <p:nvSpPr>
          <p:cNvPr id="218" name="CustomShape 3"/>
          <p:cNvSpPr/>
          <p:nvPr/>
        </p:nvSpPr>
        <p:spPr>
          <a:xfrm>
            <a:off x="432720" y="1148040"/>
            <a:ext cx="10353600" cy="49428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2015 – Paris Agreement</a:t>
            </a:r>
            <a:endParaRPr b="0" lang="en-US" sz="2200" spc="-1" strike="noStrike">
              <a:latin typeface="Arial"/>
            </a:endParaRPr>
          </a:p>
        </p:txBody>
      </p:sp>
      <p:sp>
        <p:nvSpPr>
          <p:cNvPr id="219" name="CustomShape 4"/>
          <p:cNvSpPr/>
          <p:nvPr/>
        </p:nvSpPr>
        <p:spPr>
          <a:xfrm>
            <a:off x="335520" y="1268640"/>
            <a:ext cx="10738080" cy="5025600"/>
          </a:xfrm>
          <a:prstGeom prst="rect">
            <a:avLst/>
          </a:prstGeom>
          <a:noFill/>
          <a:ln>
            <a:noFill/>
          </a:ln>
        </p:spPr>
        <p:style>
          <a:lnRef idx="0"/>
          <a:fillRef idx="0"/>
          <a:effectRef idx="0"/>
          <a:fontRef idx="minor"/>
        </p:style>
        <p:txBody>
          <a:bodyPr lIns="90000" rIns="90000" tIns="45000" bIns="45000" anchor="ctr">
            <a:noAutofit/>
          </a:bodyPr>
          <a:p>
            <a:pPr marL="195120" indent="-180720">
              <a:lnSpc>
                <a:spcPct val="100000"/>
              </a:lnSpc>
              <a:spcBef>
                <a:spcPts val="360"/>
              </a:spcBef>
              <a:buClr>
                <a:srgbClr val="008c4f"/>
              </a:buClr>
              <a:buSzPct val="80000"/>
              <a:buFont typeface="Wingdings" charset="2"/>
              <a:buChar char=""/>
            </a:pPr>
            <a:r>
              <a:rPr b="0" i="1" lang="en-US" sz="1800" spc="-1" strike="noStrike">
                <a:solidFill>
                  <a:srgbClr val="000000"/>
                </a:solidFill>
                <a:latin typeface="DejaVu Sans"/>
                <a:ea typeface="DejaVu Sans"/>
              </a:rPr>
              <a:t>Reach global peaking of greenhouse gas emissions </a:t>
            </a:r>
            <a:r>
              <a:rPr b="1" i="1" lang="en-US" sz="1800" spc="-1" strike="noStrike">
                <a:solidFill>
                  <a:srgbClr val="000000"/>
                </a:solidFill>
                <a:latin typeface="DejaVu Sans"/>
                <a:ea typeface="DejaVu Sans"/>
              </a:rPr>
              <a:t>as soon as possible</a:t>
            </a:r>
            <a:endParaRPr b="0" lang="en-US" sz="1800" spc="-1" strike="noStrike">
              <a:latin typeface="Arial"/>
            </a:endParaRPr>
          </a:p>
          <a:p>
            <a:pPr>
              <a:lnSpc>
                <a:spcPct val="100000"/>
              </a:lnSpc>
              <a:spcBef>
                <a:spcPts val="360"/>
              </a:spcBef>
            </a:pPr>
            <a:r>
              <a:rPr b="0" i="1" lang="en-US" sz="1800" spc="-1" strike="noStrike">
                <a:solidFill>
                  <a:srgbClr val="ffffff"/>
                </a:solidFill>
                <a:latin typeface="DejaVu Sans"/>
                <a:ea typeface="DejaVu Sans"/>
              </a:rPr>
              <a:t>Holding the increase in the global average temperature </a:t>
            </a:r>
            <a:r>
              <a:rPr b="1" i="1" lang="en-US" sz="1800" spc="-1" strike="noStrike">
                <a:solidFill>
                  <a:srgbClr val="ffffff"/>
                </a:solidFill>
                <a:latin typeface="DejaVu Sans"/>
                <a:ea typeface="DejaVu Sans"/>
              </a:rPr>
              <a:t>to well below 2°C</a:t>
            </a:r>
            <a:r>
              <a:rPr b="0" i="1" lang="en-US" sz="1800" spc="-1" strike="noStrike">
                <a:solidFill>
                  <a:srgbClr val="ffffff"/>
                </a:solidFill>
                <a:latin typeface="DejaVu Sans"/>
                <a:ea typeface="DejaVu Sans"/>
              </a:rPr>
              <a:t> above pre-industrial levels </a:t>
            </a:r>
            <a:endParaRPr b="0" lang="en-US" sz="1800" spc="-1" strike="noStrike">
              <a:latin typeface="Arial"/>
            </a:endParaRPr>
          </a:p>
          <a:p>
            <a:pPr>
              <a:lnSpc>
                <a:spcPct val="100000"/>
              </a:lnSpc>
              <a:spcBef>
                <a:spcPts val="360"/>
              </a:spcBef>
            </a:pPr>
            <a:r>
              <a:rPr b="1" i="1" lang="en-US" sz="1800" spc="-1" strike="noStrike">
                <a:solidFill>
                  <a:srgbClr val="ffffff"/>
                </a:solidFill>
                <a:latin typeface="DejaVu Sans"/>
                <a:ea typeface="DejaVu Sans"/>
              </a:rPr>
              <a:t>Pursuing efforts to limit the temperature increase to 1.5°C</a:t>
            </a:r>
            <a:r>
              <a:rPr b="0" i="1" lang="en-US" sz="1800" spc="-1" strike="noStrike">
                <a:solidFill>
                  <a:srgbClr val="ffffff"/>
                </a:solidFill>
                <a:latin typeface="DejaVu Sans"/>
                <a:ea typeface="DejaVu Sans"/>
              </a:rPr>
              <a:t> above pre-industrial levels, recognizing that this would significantly reduce the risks and impacts of climate change;</a:t>
            </a:r>
            <a:endParaRPr b="0" lang="en-US" sz="1800" spc="-1" strike="noStrike">
              <a:latin typeface="Arial"/>
            </a:endParaRPr>
          </a:p>
          <a:p>
            <a:pPr>
              <a:lnSpc>
                <a:spcPct val="100000"/>
              </a:lnSpc>
              <a:spcBef>
                <a:spcPts val="360"/>
              </a:spcBef>
            </a:pPr>
            <a:r>
              <a:rPr b="0" i="1" lang="en-US" sz="1800" spc="-1" strike="noStrike">
                <a:solidFill>
                  <a:srgbClr val="ffffff"/>
                </a:solidFill>
                <a:latin typeface="DejaVu Sans"/>
                <a:ea typeface="DejaVu Sans"/>
              </a:rPr>
              <a:t>Increasing the ability to </a:t>
            </a:r>
            <a:r>
              <a:rPr b="1" i="1" lang="en-US" sz="1800" spc="-1" strike="noStrike">
                <a:solidFill>
                  <a:srgbClr val="ffffff"/>
                </a:solidFill>
                <a:latin typeface="DejaVu Sans"/>
                <a:ea typeface="DejaVu Sans"/>
              </a:rPr>
              <a:t>adapt to the adverse impacts of climate change and foster climate resilience and low greenhouse gas emissions development</a:t>
            </a:r>
            <a:r>
              <a:rPr b="0" i="1" lang="en-US" sz="1800" spc="-1" strike="noStrike">
                <a:solidFill>
                  <a:srgbClr val="ffffff"/>
                </a:solidFill>
                <a:latin typeface="DejaVu Sans"/>
                <a:ea typeface="DejaVu Sans"/>
              </a:rPr>
              <a:t>, in a manner that does not threaten food production; and</a:t>
            </a:r>
            <a:endParaRPr b="0" lang="en-US" sz="1800" spc="-1" strike="noStrike">
              <a:latin typeface="Arial"/>
            </a:endParaRPr>
          </a:p>
          <a:p>
            <a:pPr>
              <a:lnSpc>
                <a:spcPct val="100000"/>
              </a:lnSpc>
              <a:spcBef>
                <a:spcPts val="360"/>
              </a:spcBef>
            </a:pPr>
            <a:r>
              <a:rPr b="0" i="1" lang="en-US" sz="1800" spc="-1" strike="noStrike">
                <a:solidFill>
                  <a:srgbClr val="ffffff"/>
                </a:solidFill>
                <a:latin typeface="DejaVu Sans"/>
                <a:ea typeface="DejaVu Sans"/>
              </a:rPr>
              <a:t>Making</a:t>
            </a:r>
            <a:r>
              <a:rPr b="1" i="1" lang="en-US" sz="1800" spc="-1" strike="noStrike">
                <a:solidFill>
                  <a:srgbClr val="ffffff"/>
                </a:solidFill>
                <a:latin typeface="DejaVu Sans"/>
                <a:ea typeface="DejaVu Sans"/>
              </a:rPr>
              <a:t> finance flows</a:t>
            </a:r>
            <a:r>
              <a:rPr b="0" i="1" lang="en-US" sz="1800" spc="-1" strike="noStrike">
                <a:solidFill>
                  <a:srgbClr val="ffffff"/>
                </a:solidFill>
                <a:latin typeface="DejaVu Sans"/>
                <a:ea typeface="DejaVu Sans"/>
              </a:rPr>
              <a:t> consistent with a pathway towards low greenhouse gas emissions and climate-resilient development.</a:t>
            </a:r>
            <a:endParaRPr b="0" lang="en-US" sz="1800" spc="-1" strike="noStrike">
              <a:latin typeface="Arial"/>
            </a:endParaRPr>
          </a:p>
        </p:txBody>
      </p:sp>
      <p:sp>
        <p:nvSpPr>
          <p:cNvPr id="220" name="CustomShape 5"/>
          <p:cNvSpPr/>
          <p:nvPr/>
        </p:nvSpPr>
        <p:spPr>
          <a:xfrm>
            <a:off x="263520" y="6411600"/>
            <a:ext cx="1015884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Roboto"/>
                <a:ea typeface="Roboto"/>
              </a:rPr>
              <a:t>United Nations (2015) – Paris Agreement – https://unfccc.int/sites/default/files/english_paris_agreement.pdf</a:t>
            </a:r>
            <a:endParaRPr b="0" lang="en-US" sz="900" spc="-1" strike="noStrike">
              <a:latin typeface="Arial"/>
            </a:endParaRPr>
          </a:p>
        </p:txBody>
      </p:sp>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1" name="CustomShape 1"/>
          <p:cNvSpPr/>
          <p:nvPr/>
        </p:nvSpPr>
        <p:spPr>
          <a:xfrm>
            <a:off x="335520" y="764640"/>
            <a:ext cx="10744200" cy="49500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A Short History of Actions on Climate Change </a:t>
            </a:r>
            <a:endParaRPr b="0" lang="en-US" sz="2400" spc="-1" strike="noStrike">
              <a:latin typeface="Arial"/>
            </a:endParaRPr>
          </a:p>
        </p:txBody>
      </p:sp>
      <p:sp>
        <p:nvSpPr>
          <p:cNvPr id="222" name="CustomShape 2"/>
          <p:cNvSpPr/>
          <p:nvPr/>
        </p:nvSpPr>
        <p:spPr>
          <a:xfrm>
            <a:off x="335520" y="1268280"/>
            <a:ext cx="10744200" cy="5031720"/>
          </a:xfrm>
          <a:prstGeom prst="rect">
            <a:avLst/>
          </a:prstGeom>
          <a:noFill/>
          <a:ln>
            <a:noFill/>
          </a:ln>
        </p:spPr>
        <p:style>
          <a:lnRef idx="0"/>
          <a:fillRef idx="0"/>
          <a:effectRef idx="0"/>
          <a:fontRef idx="minor"/>
        </p:style>
      </p:sp>
      <p:sp>
        <p:nvSpPr>
          <p:cNvPr id="223" name="CustomShape 3"/>
          <p:cNvSpPr/>
          <p:nvPr/>
        </p:nvSpPr>
        <p:spPr>
          <a:xfrm>
            <a:off x="432720" y="1148040"/>
            <a:ext cx="10353600" cy="49428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2015 – Paris Agreement</a:t>
            </a:r>
            <a:endParaRPr b="0" lang="en-US" sz="2200" spc="-1" strike="noStrike">
              <a:latin typeface="Arial"/>
            </a:endParaRPr>
          </a:p>
        </p:txBody>
      </p:sp>
      <p:sp>
        <p:nvSpPr>
          <p:cNvPr id="224" name="CustomShape 4"/>
          <p:cNvSpPr/>
          <p:nvPr/>
        </p:nvSpPr>
        <p:spPr>
          <a:xfrm>
            <a:off x="335520" y="1268640"/>
            <a:ext cx="10738080" cy="5025600"/>
          </a:xfrm>
          <a:prstGeom prst="rect">
            <a:avLst/>
          </a:prstGeom>
          <a:noFill/>
          <a:ln>
            <a:noFill/>
          </a:ln>
        </p:spPr>
        <p:style>
          <a:lnRef idx="0"/>
          <a:fillRef idx="0"/>
          <a:effectRef idx="0"/>
          <a:fontRef idx="minor"/>
        </p:style>
        <p:txBody>
          <a:bodyPr lIns="90000" rIns="90000" tIns="45000" bIns="45000" anchor="ctr">
            <a:noAutofit/>
          </a:bodyPr>
          <a:p>
            <a:pPr marL="195120" indent="-180720">
              <a:lnSpc>
                <a:spcPct val="100000"/>
              </a:lnSpc>
              <a:spcBef>
                <a:spcPts val="360"/>
              </a:spcBef>
              <a:buClr>
                <a:srgbClr val="008c4f"/>
              </a:buClr>
              <a:buSzPct val="80000"/>
              <a:buFont typeface="Wingdings" charset="2"/>
              <a:buChar char=""/>
            </a:pPr>
            <a:r>
              <a:rPr b="0" i="1" lang="en-US" sz="1800" spc="-1" strike="noStrike">
                <a:solidFill>
                  <a:srgbClr val="000000"/>
                </a:solidFill>
                <a:latin typeface="DejaVu Sans"/>
                <a:ea typeface="DejaVu Sans"/>
              </a:rPr>
              <a:t>Reach global peaking of greenhouse gas emissions </a:t>
            </a:r>
            <a:r>
              <a:rPr b="1" i="1" lang="en-US" sz="1800" spc="-1" strike="noStrike">
                <a:solidFill>
                  <a:srgbClr val="000000"/>
                </a:solidFill>
                <a:latin typeface="DejaVu Sans"/>
                <a:ea typeface="DejaVu Sans"/>
              </a:rPr>
              <a:t>as soon as possible</a:t>
            </a:r>
            <a:endParaRPr b="0" lang="en-US" sz="1800" spc="-1" strike="noStrike">
              <a:latin typeface="Arial"/>
            </a:endParaRPr>
          </a:p>
          <a:p>
            <a:pPr marL="195120" indent="-180720">
              <a:lnSpc>
                <a:spcPct val="100000"/>
              </a:lnSpc>
              <a:spcBef>
                <a:spcPts val="360"/>
              </a:spcBef>
              <a:buClr>
                <a:srgbClr val="008c4f"/>
              </a:buClr>
              <a:buSzPct val="80000"/>
              <a:buFont typeface="Wingdings" charset="2"/>
              <a:buChar char=""/>
            </a:pPr>
            <a:r>
              <a:rPr b="0" i="1" lang="en-US" sz="1800" spc="-1" strike="noStrike">
                <a:solidFill>
                  <a:srgbClr val="000000"/>
                </a:solidFill>
                <a:latin typeface="DejaVu Sans"/>
                <a:ea typeface="DejaVu Sans"/>
              </a:rPr>
              <a:t>Holding the increase in the global average temperature </a:t>
            </a:r>
            <a:r>
              <a:rPr b="1" i="1" lang="en-US" sz="1800" spc="-1" strike="noStrike">
                <a:solidFill>
                  <a:srgbClr val="000000"/>
                </a:solidFill>
                <a:latin typeface="DejaVu Sans"/>
                <a:ea typeface="DejaVu Sans"/>
              </a:rPr>
              <a:t>to well below 2°C</a:t>
            </a:r>
            <a:r>
              <a:rPr b="0" i="1" lang="en-US" sz="1800" spc="-1" strike="noStrike">
                <a:solidFill>
                  <a:srgbClr val="000000"/>
                </a:solidFill>
                <a:latin typeface="DejaVu Sans"/>
                <a:ea typeface="DejaVu Sans"/>
              </a:rPr>
              <a:t> above pre-industrial levels </a:t>
            </a:r>
            <a:endParaRPr b="0" lang="en-US" sz="1800" spc="-1" strike="noStrike">
              <a:latin typeface="Arial"/>
            </a:endParaRPr>
          </a:p>
          <a:p>
            <a:pPr>
              <a:lnSpc>
                <a:spcPct val="100000"/>
              </a:lnSpc>
              <a:spcBef>
                <a:spcPts val="360"/>
              </a:spcBef>
            </a:pPr>
            <a:r>
              <a:rPr b="1" i="1" lang="en-US" sz="1800" spc="-1" strike="noStrike">
                <a:solidFill>
                  <a:srgbClr val="ffffff"/>
                </a:solidFill>
                <a:latin typeface="DejaVu Sans"/>
                <a:ea typeface="DejaVu Sans"/>
              </a:rPr>
              <a:t>Pursuing efforts to limit the temperature increase to 1.5°C</a:t>
            </a:r>
            <a:r>
              <a:rPr b="0" i="1" lang="en-US" sz="1800" spc="-1" strike="noStrike">
                <a:solidFill>
                  <a:srgbClr val="ffffff"/>
                </a:solidFill>
                <a:latin typeface="DejaVu Sans"/>
                <a:ea typeface="DejaVu Sans"/>
              </a:rPr>
              <a:t> above pre-industrial levels, recognizing that this would significantly reduce the risks and impacts of climate change;</a:t>
            </a:r>
            <a:endParaRPr b="0" lang="en-US" sz="1800" spc="-1" strike="noStrike">
              <a:latin typeface="Arial"/>
            </a:endParaRPr>
          </a:p>
          <a:p>
            <a:pPr>
              <a:lnSpc>
                <a:spcPct val="100000"/>
              </a:lnSpc>
              <a:spcBef>
                <a:spcPts val="360"/>
              </a:spcBef>
            </a:pPr>
            <a:r>
              <a:rPr b="0" i="1" lang="en-US" sz="1800" spc="-1" strike="noStrike">
                <a:solidFill>
                  <a:srgbClr val="ffffff"/>
                </a:solidFill>
                <a:latin typeface="DejaVu Sans"/>
                <a:ea typeface="DejaVu Sans"/>
              </a:rPr>
              <a:t>Increasing the ability to </a:t>
            </a:r>
            <a:r>
              <a:rPr b="1" i="1" lang="en-US" sz="1800" spc="-1" strike="noStrike">
                <a:solidFill>
                  <a:srgbClr val="ffffff"/>
                </a:solidFill>
                <a:latin typeface="DejaVu Sans"/>
                <a:ea typeface="DejaVu Sans"/>
              </a:rPr>
              <a:t>adapt to the adverse impacts of climate change and foster climate resilience and low greenhouse gas emissions development</a:t>
            </a:r>
            <a:r>
              <a:rPr b="0" i="1" lang="en-US" sz="1800" spc="-1" strike="noStrike">
                <a:solidFill>
                  <a:srgbClr val="ffffff"/>
                </a:solidFill>
                <a:latin typeface="DejaVu Sans"/>
                <a:ea typeface="DejaVu Sans"/>
              </a:rPr>
              <a:t>, in a manner that does not threaten food production; and</a:t>
            </a:r>
            <a:endParaRPr b="0" lang="en-US" sz="1800" spc="-1" strike="noStrike">
              <a:latin typeface="Arial"/>
            </a:endParaRPr>
          </a:p>
          <a:p>
            <a:pPr>
              <a:lnSpc>
                <a:spcPct val="100000"/>
              </a:lnSpc>
              <a:spcBef>
                <a:spcPts val="360"/>
              </a:spcBef>
            </a:pPr>
            <a:r>
              <a:rPr b="0" i="1" lang="en-US" sz="1800" spc="-1" strike="noStrike">
                <a:solidFill>
                  <a:srgbClr val="ffffff"/>
                </a:solidFill>
                <a:latin typeface="DejaVu Sans"/>
                <a:ea typeface="DejaVu Sans"/>
              </a:rPr>
              <a:t>Making</a:t>
            </a:r>
            <a:r>
              <a:rPr b="1" i="1" lang="en-US" sz="1800" spc="-1" strike="noStrike">
                <a:solidFill>
                  <a:srgbClr val="ffffff"/>
                </a:solidFill>
                <a:latin typeface="DejaVu Sans"/>
                <a:ea typeface="DejaVu Sans"/>
              </a:rPr>
              <a:t> finance flows</a:t>
            </a:r>
            <a:r>
              <a:rPr b="0" i="1" lang="en-US" sz="1800" spc="-1" strike="noStrike">
                <a:solidFill>
                  <a:srgbClr val="ffffff"/>
                </a:solidFill>
                <a:latin typeface="DejaVu Sans"/>
                <a:ea typeface="DejaVu Sans"/>
              </a:rPr>
              <a:t> consistent with a pathway towards low greenhouse gas emissions and climate-resilient development.</a:t>
            </a:r>
            <a:endParaRPr b="0" lang="en-US" sz="1800" spc="-1" strike="noStrike">
              <a:latin typeface="Arial"/>
            </a:endParaRPr>
          </a:p>
        </p:txBody>
      </p:sp>
      <p:sp>
        <p:nvSpPr>
          <p:cNvPr id="225" name="CustomShape 5"/>
          <p:cNvSpPr/>
          <p:nvPr/>
        </p:nvSpPr>
        <p:spPr>
          <a:xfrm>
            <a:off x="263520" y="6411600"/>
            <a:ext cx="1015884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Roboto"/>
                <a:ea typeface="Roboto"/>
              </a:rPr>
              <a:t>United Nations (2015) – Paris Agreement – https://unfccc.int/sites/default/files/english_paris_agreement.pdf</a:t>
            </a:r>
            <a:endParaRPr b="0" lang="en-US" sz="900" spc="-1" strike="noStrike">
              <a:latin typeface="Arial"/>
            </a:endParaRPr>
          </a:p>
        </p:txBody>
      </p:sp>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6" name="CustomShape 1"/>
          <p:cNvSpPr/>
          <p:nvPr/>
        </p:nvSpPr>
        <p:spPr>
          <a:xfrm>
            <a:off x="335520" y="764640"/>
            <a:ext cx="10744200" cy="49500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A Short History of Actions on Climate Change </a:t>
            </a:r>
            <a:endParaRPr b="0" lang="en-US" sz="2400" spc="-1" strike="noStrike">
              <a:latin typeface="Arial"/>
            </a:endParaRPr>
          </a:p>
        </p:txBody>
      </p:sp>
      <p:sp>
        <p:nvSpPr>
          <p:cNvPr id="227" name="CustomShape 2"/>
          <p:cNvSpPr/>
          <p:nvPr/>
        </p:nvSpPr>
        <p:spPr>
          <a:xfrm>
            <a:off x="335520" y="1268280"/>
            <a:ext cx="10744200" cy="5031720"/>
          </a:xfrm>
          <a:prstGeom prst="rect">
            <a:avLst/>
          </a:prstGeom>
          <a:noFill/>
          <a:ln>
            <a:noFill/>
          </a:ln>
        </p:spPr>
        <p:style>
          <a:lnRef idx="0"/>
          <a:fillRef idx="0"/>
          <a:effectRef idx="0"/>
          <a:fontRef idx="minor"/>
        </p:style>
      </p:sp>
      <p:sp>
        <p:nvSpPr>
          <p:cNvPr id="228" name="CustomShape 3"/>
          <p:cNvSpPr/>
          <p:nvPr/>
        </p:nvSpPr>
        <p:spPr>
          <a:xfrm>
            <a:off x="432720" y="1148040"/>
            <a:ext cx="10353600" cy="49428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2015 – Paris Agreement</a:t>
            </a:r>
            <a:endParaRPr b="0" lang="en-US" sz="2200" spc="-1" strike="noStrike">
              <a:latin typeface="Arial"/>
            </a:endParaRPr>
          </a:p>
        </p:txBody>
      </p:sp>
      <p:sp>
        <p:nvSpPr>
          <p:cNvPr id="229" name="CustomShape 4"/>
          <p:cNvSpPr/>
          <p:nvPr/>
        </p:nvSpPr>
        <p:spPr>
          <a:xfrm>
            <a:off x="335520" y="1268640"/>
            <a:ext cx="10738080" cy="5025600"/>
          </a:xfrm>
          <a:prstGeom prst="rect">
            <a:avLst/>
          </a:prstGeom>
          <a:noFill/>
          <a:ln>
            <a:noFill/>
          </a:ln>
        </p:spPr>
        <p:style>
          <a:lnRef idx="0"/>
          <a:fillRef idx="0"/>
          <a:effectRef idx="0"/>
          <a:fontRef idx="minor"/>
        </p:style>
        <p:txBody>
          <a:bodyPr lIns="90000" rIns="90000" tIns="45000" bIns="45000" anchor="ctr">
            <a:noAutofit/>
          </a:bodyPr>
          <a:p>
            <a:pPr marL="195120" indent="-180720">
              <a:lnSpc>
                <a:spcPct val="100000"/>
              </a:lnSpc>
              <a:spcBef>
                <a:spcPts val="360"/>
              </a:spcBef>
              <a:buClr>
                <a:srgbClr val="008c4f"/>
              </a:buClr>
              <a:buSzPct val="80000"/>
              <a:buFont typeface="Wingdings" charset="2"/>
              <a:buChar char=""/>
            </a:pPr>
            <a:r>
              <a:rPr b="0" i="1" lang="en-US" sz="1800" spc="-1" strike="noStrike">
                <a:solidFill>
                  <a:srgbClr val="000000"/>
                </a:solidFill>
                <a:latin typeface="DejaVu Sans"/>
                <a:ea typeface="DejaVu Sans"/>
              </a:rPr>
              <a:t>Reach global peaking of greenhouse gas emissions </a:t>
            </a:r>
            <a:r>
              <a:rPr b="1" i="1" lang="en-US" sz="1800" spc="-1" strike="noStrike">
                <a:solidFill>
                  <a:srgbClr val="000000"/>
                </a:solidFill>
                <a:latin typeface="DejaVu Sans"/>
                <a:ea typeface="DejaVu Sans"/>
              </a:rPr>
              <a:t>as soon as possible</a:t>
            </a:r>
            <a:endParaRPr b="0" lang="en-US" sz="1800" spc="-1" strike="noStrike">
              <a:latin typeface="Arial"/>
            </a:endParaRPr>
          </a:p>
          <a:p>
            <a:pPr marL="195120" indent="-180720">
              <a:lnSpc>
                <a:spcPct val="100000"/>
              </a:lnSpc>
              <a:spcBef>
                <a:spcPts val="360"/>
              </a:spcBef>
              <a:buClr>
                <a:srgbClr val="008c4f"/>
              </a:buClr>
              <a:buSzPct val="80000"/>
              <a:buFont typeface="Wingdings" charset="2"/>
              <a:buChar char=""/>
            </a:pPr>
            <a:r>
              <a:rPr b="0" i="1" lang="en-US" sz="1800" spc="-1" strike="noStrike">
                <a:solidFill>
                  <a:srgbClr val="000000"/>
                </a:solidFill>
                <a:latin typeface="DejaVu Sans"/>
                <a:ea typeface="DejaVu Sans"/>
              </a:rPr>
              <a:t>Holding the increase in the global average temperature </a:t>
            </a:r>
            <a:r>
              <a:rPr b="1" i="1" lang="en-US" sz="1800" spc="-1" strike="noStrike">
                <a:solidFill>
                  <a:srgbClr val="000000"/>
                </a:solidFill>
                <a:latin typeface="DejaVu Sans"/>
                <a:ea typeface="DejaVu Sans"/>
              </a:rPr>
              <a:t>to well below 2°C</a:t>
            </a:r>
            <a:r>
              <a:rPr b="0" i="1" lang="en-US" sz="1800" spc="-1" strike="noStrike">
                <a:solidFill>
                  <a:srgbClr val="000000"/>
                </a:solidFill>
                <a:latin typeface="DejaVu Sans"/>
                <a:ea typeface="DejaVu Sans"/>
              </a:rPr>
              <a:t> above pre-industrial levels </a:t>
            </a:r>
            <a:endParaRPr b="0" lang="en-US" sz="1800" spc="-1" strike="noStrike">
              <a:latin typeface="Arial"/>
            </a:endParaRPr>
          </a:p>
          <a:p>
            <a:pPr marL="195120" indent="-180720">
              <a:lnSpc>
                <a:spcPct val="100000"/>
              </a:lnSpc>
              <a:spcBef>
                <a:spcPts val="360"/>
              </a:spcBef>
              <a:buClr>
                <a:srgbClr val="008c4f"/>
              </a:buClr>
              <a:buSzPct val="80000"/>
              <a:buFont typeface="Wingdings" charset="2"/>
              <a:buChar char=""/>
            </a:pPr>
            <a:r>
              <a:rPr b="1" i="1" lang="en-US" sz="1800" spc="-1" strike="noStrike">
                <a:solidFill>
                  <a:srgbClr val="000000"/>
                </a:solidFill>
                <a:latin typeface="DejaVu Sans"/>
                <a:ea typeface="DejaVu Sans"/>
              </a:rPr>
              <a:t>Pursuing efforts to limit the temperature increase to 1.5°C</a:t>
            </a:r>
            <a:r>
              <a:rPr b="0" i="1" lang="en-US" sz="1800" spc="-1" strike="noStrike">
                <a:solidFill>
                  <a:srgbClr val="000000"/>
                </a:solidFill>
                <a:latin typeface="DejaVu Sans"/>
                <a:ea typeface="DejaVu Sans"/>
              </a:rPr>
              <a:t> above pre-industrial levels, recognizing that this would significantly reduce the risks and impacts of climate change;</a:t>
            </a:r>
            <a:endParaRPr b="0" lang="en-US" sz="1800" spc="-1" strike="noStrike">
              <a:latin typeface="Arial"/>
            </a:endParaRPr>
          </a:p>
          <a:p>
            <a:pPr>
              <a:lnSpc>
                <a:spcPct val="100000"/>
              </a:lnSpc>
              <a:spcBef>
                <a:spcPts val="360"/>
              </a:spcBef>
            </a:pPr>
            <a:r>
              <a:rPr b="0" i="1" lang="en-US" sz="1800" spc="-1" strike="noStrike">
                <a:solidFill>
                  <a:srgbClr val="ffffff"/>
                </a:solidFill>
                <a:latin typeface="DejaVu Sans"/>
                <a:ea typeface="DejaVu Sans"/>
              </a:rPr>
              <a:t>Increasing the ability to </a:t>
            </a:r>
            <a:r>
              <a:rPr b="1" i="1" lang="en-US" sz="1800" spc="-1" strike="noStrike">
                <a:solidFill>
                  <a:srgbClr val="ffffff"/>
                </a:solidFill>
                <a:latin typeface="DejaVu Sans"/>
                <a:ea typeface="DejaVu Sans"/>
              </a:rPr>
              <a:t>adapt to the adverse impacts of climate change and foster climate resilience and low greenhouse gas emissions development</a:t>
            </a:r>
            <a:r>
              <a:rPr b="0" i="1" lang="en-US" sz="1800" spc="-1" strike="noStrike">
                <a:solidFill>
                  <a:srgbClr val="ffffff"/>
                </a:solidFill>
                <a:latin typeface="DejaVu Sans"/>
                <a:ea typeface="DejaVu Sans"/>
              </a:rPr>
              <a:t>, in a manner that does not threaten food production; and</a:t>
            </a:r>
            <a:endParaRPr b="0" lang="en-US" sz="1800" spc="-1" strike="noStrike">
              <a:latin typeface="Arial"/>
            </a:endParaRPr>
          </a:p>
          <a:p>
            <a:pPr>
              <a:lnSpc>
                <a:spcPct val="100000"/>
              </a:lnSpc>
              <a:spcBef>
                <a:spcPts val="360"/>
              </a:spcBef>
            </a:pPr>
            <a:r>
              <a:rPr b="0" i="1" lang="en-US" sz="1800" spc="-1" strike="noStrike">
                <a:solidFill>
                  <a:srgbClr val="ffffff"/>
                </a:solidFill>
                <a:latin typeface="DejaVu Sans"/>
                <a:ea typeface="DejaVu Sans"/>
              </a:rPr>
              <a:t>Making</a:t>
            </a:r>
            <a:r>
              <a:rPr b="1" i="1" lang="en-US" sz="1800" spc="-1" strike="noStrike">
                <a:solidFill>
                  <a:srgbClr val="ffffff"/>
                </a:solidFill>
                <a:latin typeface="DejaVu Sans"/>
                <a:ea typeface="DejaVu Sans"/>
              </a:rPr>
              <a:t> finance flows</a:t>
            </a:r>
            <a:r>
              <a:rPr b="0" i="1" lang="en-US" sz="1800" spc="-1" strike="noStrike">
                <a:solidFill>
                  <a:srgbClr val="ffffff"/>
                </a:solidFill>
                <a:latin typeface="DejaVu Sans"/>
                <a:ea typeface="DejaVu Sans"/>
              </a:rPr>
              <a:t> consistent with a pathway towards low greenhouse gas emissions and climate-resilient development.</a:t>
            </a:r>
            <a:endParaRPr b="0" lang="en-US" sz="1800" spc="-1" strike="noStrike">
              <a:latin typeface="Arial"/>
            </a:endParaRPr>
          </a:p>
        </p:txBody>
      </p:sp>
      <p:sp>
        <p:nvSpPr>
          <p:cNvPr id="230" name="CustomShape 5"/>
          <p:cNvSpPr/>
          <p:nvPr/>
        </p:nvSpPr>
        <p:spPr>
          <a:xfrm>
            <a:off x="263520" y="6411600"/>
            <a:ext cx="1015884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Roboto"/>
                <a:ea typeface="Roboto"/>
              </a:rPr>
              <a:t>United Nations (2015) – Paris Agreement – https://unfccc.int/sites/default/files/english_paris_agreement.pdf</a:t>
            </a:r>
            <a:endParaRPr b="0" lang="en-US" sz="900" spc="-1" strike="noStrike">
              <a:latin typeface="Arial"/>
            </a:endParaRPr>
          </a:p>
        </p:txBody>
      </p:sp>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1" name="CustomShape 1"/>
          <p:cNvSpPr/>
          <p:nvPr/>
        </p:nvSpPr>
        <p:spPr>
          <a:xfrm>
            <a:off x="335520" y="764640"/>
            <a:ext cx="10744200" cy="49500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A Short History of Actions on Climate Change </a:t>
            </a:r>
            <a:endParaRPr b="0" lang="en-US" sz="2400" spc="-1" strike="noStrike">
              <a:latin typeface="Arial"/>
            </a:endParaRPr>
          </a:p>
        </p:txBody>
      </p:sp>
      <p:sp>
        <p:nvSpPr>
          <p:cNvPr id="232" name="CustomShape 2"/>
          <p:cNvSpPr/>
          <p:nvPr/>
        </p:nvSpPr>
        <p:spPr>
          <a:xfrm>
            <a:off x="335520" y="1268280"/>
            <a:ext cx="10744200" cy="5031720"/>
          </a:xfrm>
          <a:prstGeom prst="rect">
            <a:avLst/>
          </a:prstGeom>
          <a:noFill/>
          <a:ln>
            <a:noFill/>
          </a:ln>
        </p:spPr>
        <p:style>
          <a:lnRef idx="0"/>
          <a:fillRef idx="0"/>
          <a:effectRef idx="0"/>
          <a:fontRef idx="minor"/>
        </p:style>
      </p:sp>
      <p:sp>
        <p:nvSpPr>
          <p:cNvPr id="233" name="CustomShape 3"/>
          <p:cNvSpPr/>
          <p:nvPr/>
        </p:nvSpPr>
        <p:spPr>
          <a:xfrm>
            <a:off x="432720" y="1148040"/>
            <a:ext cx="10353600" cy="49428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2015 – Paris Agreement</a:t>
            </a:r>
            <a:endParaRPr b="0" lang="en-US" sz="2200" spc="-1" strike="noStrike">
              <a:latin typeface="Arial"/>
            </a:endParaRPr>
          </a:p>
        </p:txBody>
      </p:sp>
      <p:sp>
        <p:nvSpPr>
          <p:cNvPr id="234" name="CustomShape 4"/>
          <p:cNvSpPr/>
          <p:nvPr/>
        </p:nvSpPr>
        <p:spPr>
          <a:xfrm>
            <a:off x="335520" y="1268640"/>
            <a:ext cx="10738080" cy="5025600"/>
          </a:xfrm>
          <a:prstGeom prst="rect">
            <a:avLst/>
          </a:prstGeom>
          <a:noFill/>
          <a:ln>
            <a:noFill/>
          </a:ln>
        </p:spPr>
        <p:style>
          <a:lnRef idx="0"/>
          <a:fillRef idx="0"/>
          <a:effectRef idx="0"/>
          <a:fontRef idx="minor"/>
        </p:style>
        <p:txBody>
          <a:bodyPr lIns="90000" rIns="90000" tIns="45000" bIns="45000" anchor="ctr">
            <a:noAutofit/>
          </a:bodyPr>
          <a:p>
            <a:pPr marL="195120" indent="-180720">
              <a:lnSpc>
                <a:spcPct val="100000"/>
              </a:lnSpc>
              <a:spcBef>
                <a:spcPts val="360"/>
              </a:spcBef>
              <a:buClr>
                <a:srgbClr val="008c4f"/>
              </a:buClr>
              <a:buSzPct val="80000"/>
              <a:buFont typeface="Wingdings" charset="2"/>
              <a:buChar char=""/>
            </a:pPr>
            <a:r>
              <a:rPr b="0" i="1" lang="en-US" sz="1800" spc="-1" strike="noStrike">
                <a:solidFill>
                  <a:srgbClr val="000000"/>
                </a:solidFill>
                <a:latin typeface="DejaVu Sans"/>
                <a:ea typeface="DejaVu Sans"/>
              </a:rPr>
              <a:t>Reach global peaking of greenhouse gas emissions </a:t>
            </a:r>
            <a:r>
              <a:rPr b="1" i="1" lang="en-US" sz="1800" spc="-1" strike="noStrike">
                <a:solidFill>
                  <a:srgbClr val="000000"/>
                </a:solidFill>
                <a:latin typeface="DejaVu Sans"/>
                <a:ea typeface="DejaVu Sans"/>
              </a:rPr>
              <a:t>as soon as possible</a:t>
            </a:r>
            <a:endParaRPr b="0" lang="en-US" sz="1800" spc="-1" strike="noStrike">
              <a:latin typeface="Arial"/>
            </a:endParaRPr>
          </a:p>
          <a:p>
            <a:pPr marL="195120" indent="-180720">
              <a:lnSpc>
                <a:spcPct val="100000"/>
              </a:lnSpc>
              <a:spcBef>
                <a:spcPts val="360"/>
              </a:spcBef>
              <a:buClr>
                <a:srgbClr val="008c4f"/>
              </a:buClr>
              <a:buSzPct val="80000"/>
              <a:buFont typeface="Wingdings" charset="2"/>
              <a:buChar char=""/>
            </a:pPr>
            <a:r>
              <a:rPr b="0" i="1" lang="en-US" sz="1800" spc="-1" strike="noStrike">
                <a:solidFill>
                  <a:srgbClr val="000000"/>
                </a:solidFill>
                <a:latin typeface="DejaVu Sans"/>
                <a:ea typeface="DejaVu Sans"/>
              </a:rPr>
              <a:t>Holding the increase in the global average temperature </a:t>
            </a:r>
            <a:r>
              <a:rPr b="1" i="1" lang="en-US" sz="1800" spc="-1" strike="noStrike">
                <a:solidFill>
                  <a:srgbClr val="000000"/>
                </a:solidFill>
                <a:latin typeface="DejaVu Sans"/>
                <a:ea typeface="DejaVu Sans"/>
              </a:rPr>
              <a:t>to well below 2°C</a:t>
            </a:r>
            <a:r>
              <a:rPr b="0" i="1" lang="en-US" sz="1800" spc="-1" strike="noStrike">
                <a:solidFill>
                  <a:srgbClr val="000000"/>
                </a:solidFill>
                <a:latin typeface="DejaVu Sans"/>
                <a:ea typeface="DejaVu Sans"/>
              </a:rPr>
              <a:t> above pre-industrial levels </a:t>
            </a:r>
            <a:endParaRPr b="0" lang="en-US" sz="1800" spc="-1" strike="noStrike">
              <a:latin typeface="Arial"/>
            </a:endParaRPr>
          </a:p>
          <a:p>
            <a:pPr marL="195120" indent="-180720">
              <a:lnSpc>
                <a:spcPct val="100000"/>
              </a:lnSpc>
              <a:spcBef>
                <a:spcPts val="360"/>
              </a:spcBef>
              <a:buClr>
                <a:srgbClr val="008c4f"/>
              </a:buClr>
              <a:buSzPct val="80000"/>
              <a:buFont typeface="Wingdings" charset="2"/>
              <a:buChar char=""/>
            </a:pPr>
            <a:r>
              <a:rPr b="1" i="1" lang="en-US" sz="1800" spc="-1" strike="noStrike">
                <a:solidFill>
                  <a:srgbClr val="000000"/>
                </a:solidFill>
                <a:latin typeface="DejaVu Sans"/>
                <a:ea typeface="DejaVu Sans"/>
              </a:rPr>
              <a:t>Pursuing efforts to limit the temperature increase to 1.5°C</a:t>
            </a:r>
            <a:r>
              <a:rPr b="0" i="1" lang="en-US" sz="1800" spc="-1" strike="noStrike">
                <a:solidFill>
                  <a:srgbClr val="000000"/>
                </a:solidFill>
                <a:latin typeface="DejaVu Sans"/>
                <a:ea typeface="DejaVu Sans"/>
              </a:rPr>
              <a:t> above pre-industrial levels, recognizing that this would significantly reduce the risks and impacts of climate change;</a:t>
            </a:r>
            <a:endParaRPr b="0" lang="en-US" sz="1800" spc="-1" strike="noStrike">
              <a:latin typeface="Arial"/>
            </a:endParaRPr>
          </a:p>
          <a:p>
            <a:pPr marL="195120" indent="-180720">
              <a:lnSpc>
                <a:spcPct val="100000"/>
              </a:lnSpc>
              <a:spcBef>
                <a:spcPts val="360"/>
              </a:spcBef>
              <a:buClr>
                <a:srgbClr val="008c4f"/>
              </a:buClr>
              <a:buSzPct val="80000"/>
              <a:buFont typeface="Wingdings" charset="2"/>
              <a:buChar char=""/>
            </a:pPr>
            <a:r>
              <a:rPr b="0" i="1" lang="en-US" sz="1800" spc="-1" strike="noStrike">
                <a:solidFill>
                  <a:srgbClr val="000000"/>
                </a:solidFill>
                <a:latin typeface="DejaVu Sans"/>
                <a:ea typeface="DejaVu Sans"/>
              </a:rPr>
              <a:t>Increasing the ability to </a:t>
            </a:r>
            <a:r>
              <a:rPr b="1" i="1" lang="en-US" sz="1800" spc="-1" strike="noStrike">
                <a:solidFill>
                  <a:srgbClr val="000000"/>
                </a:solidFill>
                <a:latin typeface="DejaVu Sans"/>
                <a:ea typeface="DejaVu Sans"/>
              </a:rPr>
              <a:t>adapt to the adverse impacts of climate change and foster climate resilience and low greenhouse gas emissions development</a:t>
            </a:r>
            <a:r>
              <a:rPr b="0" i="1" lang="en-US" sz="1800" spc="-1" strike="noStrike">
                <a:solidFill>
                  <a:srgbClr val="000000"/>
                </a:solidFill>
                <a:latin typeface="DejaVu Sans"/>
                <a:ea typeface="DejaVu Sans"/>
              </a:rPr>
              <a:t>, in a manner that does not threaten food production; and</a:t>
            </a:r>
            <a:endParaRPr b="0" lang="en-US" sz="1800" spc="-1" strike="noStrike">
              <a:latin typeface="Arial"/>
            </a:endParaRPr>
          </a:p>
          <a:p>
            <a:pPr>
              <a:lnSpc>
                <a:spcPct val="100000"/>
              </a:lnSpc>
              <a:spcBef>
                <a:spcPts val="360"/>
              </a:spcBef>
            </a:pPr>
            <a:r>
              <a:rPr b="0" i="1" lang="en-US" sz="1800" spc="-1" strike="noStrike">
                <a:solidFill>
                  <a:srgbClr val="ffffff"/>
                </a:solidFill>
                <a:latin typeface="DejaVu Sans"/>
                <a:ea typeface="DejaVu Sans"/>
              </a:rPr>
              <a:t>Making</a:t>
            </a:r>
            <a:r>
              <a:rPr b="1" i="1" lang="en-US" sz="1800" spc="-1" strike="noStrike">
                <a:solidFill>
                  <a:srgbClr val="ffffff"/>
                </a:solidFill>
                <a:latin typeface="DejaVu Sans"/>
                <a:ea typeface="DejaVu Sans"/>
              </a:rPr>
              <a:t> finance flows</a:t>
            </a:r>
            <a:r>
              <a:rPr b="0" i="1" lang="en-US" sz="1800" spc="-1" strike="noStrike">
                <a:solidFill>
                  <a:srgbClr val="ffffff"/>
                </a:solidFill>
                <a:latin typeface="DejaVu Sans"/>
                <a:ea typeface="DejaVu Sans"/>
              </a:rPr>
              <a:t> consistent with a pathway towards low greenhouse gas emissions and climate-resilient development.</a:t>
            </a:r>
            <a:endParaRPr b="0" lang="en-US" sz="1800" spc="-1" strike="noStrike">
              <a:latin typeface="Arial"/>
            </a:endParaRPr>
          </a:p>
        </p:txBody>
      </p:sp>
      <p:sp>
        <p:nvSpPr>
          <p:cNvPr id="235" name="CustomShape 5"/>
          <p:cNvSpPr/>
          <p:nvPr/>
        </p:nvSpPr>
        <p:spPr>
          <a:xfrm>
            <a:off x="263520" y="6411600"/>
            <a:ext cx="1015884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Roboto"/>
                <a:ea typeface="Roboto"/>
              </a:rPr>
              <a:t>United Nations (2015) – Paris Agreement – https://unfccc.int/sites/default/files/english_paris_agreement.pdf</a:t>
            </a:r>
            <a:endParaRPr b="0" lang="en-US" sz="900" spc="-1" strike="noStrike">
              <a:latin typeface="Arial"/>
            </a:endParaRPr>
          </a:p>
        </p:txBody>
      </p:sp>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6" name="CustomShape 1"/>
          <p:cNvSpPr/>
          <p:nvPr/>
        </p:nvSpPr>
        <p:spPr>
          <a:xfrm>
            <a:off x="335520" y="764640"/>
            <a:ext cx="10744200" cy="49500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A Short History of Actions on Climate Change </a:t>
            </a:r>
            <a:endParaRPr b="0" lang="en-US" sz="2400" spc="-1" strike="noStrike">
              <a:latin typeface="Arial"/>
            </a:endParaRPr>
          </a:p>
        </p:txBody>
      </p:sp>
      <p:sp>
        <p:nvSpPr>
          <p:cNvPr id="237" name="CustomShape 2"/>
          <p:cNvSpPr/>
          <p:nvPr/>
        </p:nvSpPr>
        <p:spPr>
          <a:xfrm>
            <a:off x="335520" y="1268280"/>
            <a:ext cx="10744200" cy="5031720"/>
          </a:xfrm>
          <a:prstGeom prst="rect">
            <a:avLst/>
          </a:prstGeom>
          <a:noFill/>
          <a:ln>
            <a:noFill/>
          </a:ln>
        </p:spPr>
        <p:style>
          <a:lnRef idx="0"/>
          <a:fillRef idx="0"/>
          <a:effectRef idx="0"/>
          <a:fontRef idx="minor"/>
        </p:style>
      </p:sp>
      <p:sp>
        <p:nvSpPr>
          <p:cNvPr id="238" name="CustomShape 3"/>
          <p:cNvSpPr/>
          <p:nvPr/>
        </p:nvSpPr>
        <p:spPr>
          <a:xfrm>
            <a:off x="432720" y="1148040"/>
            <a:ext cx="10353600" cy="49428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2015 – Paris Agreement</a:t>
            </a:r>
            <a:endParaRPr b="0" lang="en-US" sz="2200" spc="-1" strike="noStrike">
              <a:latin typeface="Arial"/>
            </a:endParaRPr>
          </a:p>
        </p:txBody>
      </p:sp>
      <p:sp>
        <p:nvSpPr>
          <p:cNvPr id="239" name="CustomShape 4"/>
          <p:cNvSpPr/>
          <p:nvPr/>
        </p:nvSpPr>
        <p:spPr>
          <a:xfrm>
            <a:off x="335520" y="1268640"/>
            <a:ext cx="10738080" cy="5025600"/>
          </a:xfrm>
          <a:prstGeom prst="rect">
            <a:avLst/>
          </a:prstGeom>
          <a:noFill/>
          <a:ln>
            <a:noFill/>
          </a:ln>
        </p:spPr>
        <p:style>
          <a:lnRef idx="0"/>
          <a:fillRef idx="0"/>
          <a:effectRef idx="0"/>
          <a:fontRef idx="minor"/>
        </p:style>
        <p:txBody>
          <a:bodyPr lIns="90000" rIns="90000" tIns="45000" bIns="45000" anchor="ctr">
            <a:noAutofit/>
          </a:bodyPr>
          <a:p>
            <a:pPr marL="195120" indent="-180720">
              <a:lnSpc>
                <a:spcPct val="100000"/>
              </a:lnSpc>
              <a:spcBef>
                <a:spcPts val="360"/>
              </a:spcBef>
              <a:buClr>
                <a:srgbClr val="008c4f"/>
              </a:buClr>
              <a:buSzPct val="80000"/>
              <a:buFont typeface="Wingdings" charset="2"/>
              <a:buChar char=""/>
            </a:pPr>
            <a:r>
              <a:rPr b="0" i="1" lang="en-US" sz="1800" spc="-1" strike="noStrike">
                <a:solidFill>
                  <a:srgbClr val="000000"/>
                </a:solidFill>
                <a:latin typeface="DejaVu Sans"/>
                <a:ea typeface="DejaVu Sans"/>
              </a:rPr>
              <a:t>Reach global peaking of greenhouse gas emissions </a:t>
            </a:r>
            <a:r>
              <a:rPr b="1" i="1" lang="en-US" sz="1800" spc="-1" strike="noStrike">
                <a:solidFill>
                  <a:srgbClr val="000000"/>
                </a:solidFill>
                <a:latin typeface="DejaVu Sans"/>
                <a:ea typeface="DejaVu Sans"/>
              </a:rPr>
              <a:t>as soon as possible</a:t>
            </a:r>
            <a:endParaRPr b="0" lang="en-US" sz="1800" spc="-1" strike="noStrike">
              <a:latin typeface="Arial"/>
            </a:endParaRPr>
          </a:p>
          <a:p>
            <a:pPr marL="195120" indent="-180720">
              <a:lnSpc>
                <a:spcPct val="100000"/>
              </a:lnSpc>
              <a:spcBef>
                <a:spcPts val="360"/>
              </a:spcBef>
              <a:buClr>
                <a:srgbClr val="008c4f"/>
              </a:buClr>
              <a:buSzPct val="80000"/>
              <a:buFont typeface="Wingdings" charset="2"/>
              <a:buChar char=""/>
            </a:pPr>
            <a:r>
              <a:rPr b="0" i="1" lang="en-US" sz="1800" spc="-1" strike="noStrike">
                <a:solidFill>
                  <a:srgbClr val="000000"/>
                </a:solidFill>
                <a:latin typeface="DejaVu Sans"/>
                <a:ea typeface="DejaVu Sans"/>
              </a:rPr>
              <a:t>Holding the increase in the global average temperature </a:t>
            </a:r>
            <a:r>
              <a:rPr b="1" i="1" lang="en-US" sz="1800" spc="-1" strike="noStrike">
                <a:solidFill>
                  <a:srgbClr val="000000"/>
                </a:solidFill>
                <a:latin typeface="DejaVu Sans"/>
                <a:ea typeface="DejaVu Sans"/>
              </a:rPr>
              <a:t>to well below 2°C</a:t>
            </a:r>
            <a:r>
              <a:rPr b="0" i="1" lang="en-US" sz="1800" spc="-1" strike="noStrike">
                <a:solidFill>
                  <a:srgbClr val="000000"/>
                </a:solidFill>
                <a:latin typeface="DejaVu Sans"/>
                <a:ea typeface="DejaVu Sans"/>
              </a:rPr>
              <a:t> above pre-industrial levels </a:t>
            </a:r>
            <a:endParaRPr b="0" lang="en-US" sz="1800" spc="-1" strike="noStrike">
              <a:latin typeface="Arial"/>
            </a:endParaRPr>
          </a:p>
          <a:p>
            <a:pPr marL="195120" indent="-180720">
              <a:lnSpc>
                <a:spcPct val="100000"/>
              </a:lnSpc>
              <a:spcBef>
                <a:spcPts val="360"/>
              </a:spcBef>
              <a:buClr>
                <a:srgbClr val="008c4f"/>
              </a:buClr>
              <a:buSzPct val="80000"/>
              <a:buFont typeface="Wingdings" charset="2"/>
              <a:buChar char=""/>
            </a:pPr>
            <a:r>
              <a:rPr b="1" i="1" lang="en-US" sz="1800" spc="-1" strike="noStrike">
                <a:solidFill>
                  <a:srgbClr val="000000"/>
                </a:solidFill>
                <a:latin typeface="DejaVu Sans"/>
                <a:ea typeface="DejaVu Sans"/>
              </a:rPr>
              <a:t>Pursuing efforts to limit the temperature increase to 1.5°C</a:t>
            </a:r>
            <a:r>
              <a:rPr b="0" i="1" lang="en-US" sz="1800" spc="-1" strike="noStrike">
                <a:solidFill>
                  <a:srgbClr val="000000"/>
                </a:solidFill>
                <a:latin typeface="DejaVu Sans"/>
                <a:ea typeface="DejaVu Sans"/>
              </a:rPr>
              <a:t> above pre-industrial levels, recognizing that this would significantly reduce the risks and impacts of climate change;</a:t>
            </a:r>
            <a:endParaRPr b="0" lang="en-US" sz="1800" spc="-1" strike="noStrike">
              <a:latin typeface="Arial"/>
            </a:endParaRPr>
          </a:p>
          <a:p>
            <a:pPr marL="195120" indent="-180720">
              <a:lnSpc>
                <a:spcPct val="100000"/>
              </a:lnSpc>
              <a:spcBef>
                <a:spcPts val="360"/>
              </a:spcBef>
              <a:buClr>
                <a:srgbClr val="008c4f"/>
              </a:buClr>
              <a:buSzPct val="80000"/>
              <a:buFont typeface="Wingdings" charset="2"/>
              <a:buChar char=""/>
            </a:pPr>
            <a:r>
              <a:rPr b="0" i="1" lang="en-US" sz="1800" spc="-1" strike="noStrike">
                <a:solidFill>
                  <a:srgbClr val="000000"/>
                </a:solidFill>
                <a:latin typeface="DejaVu Sans"/>
                <a:ea typeface="DejaVu Sans"/>
              </a:rPr>
              <a:t>Increasing the ability to </a:t>
            </a:r>
            <a:r>
              <a:rPr b="1" i="1" lang="en-US" sz="1800" spc="-1" strike="noStrike">
                <a:solidFill>
                  <a:srgbClr val="000000"/>
                </a:solidFill>
                <a:latin typeface="DejaVu Sans"/>
                <a:ea typeface="DejaVu Sans"/>
              </a:rPr>
              <a:t>adapt to the adverse impacts of climate change and foster climate resilience and low greenhouse gas emissions development</a:t>
            </a:r>
            <a:r>
              <a:rPr b="0" i="1" lang="en-US" sz="1800" spc="-1" strike="noStrike">
                <a:solidFill>
                  <a:srgbClr val="000000"/>
                </a:solidFill>
                <a:latin typeface="DejaVu Sans"/>
                <a:ea typeface="DejaVu Sans"/>
              </a:rPr>
              <a:t>, in a manner that does not threaten food production; and</a:t>
            </a:r>
            <a:endParaRPr b="0" lang="en-US" sz="1800" spc="-1" strike="noStrike">
              <a:latin typeface="Arial"/>
            </a:endParaRPr>
          </a:p>
          <a:p>
            <a:pPr marL="195120" indent="-180720">
              <a:lnSpc>
                <a:spcPct val="100000"/>
              </a:lnSpc>
              <a:spcBef>
                <a:spcPts val="360"/>
              </a:spcBef>
              <a:buClr>
                <a:srgbClr val="008c4f"/>
              </a:buClr>
              <a:buSzPct val="80000"/>
              <a:buFont typeface="Wingdings" charset="2"/>
              <a:buChar char=""/>
            </a:pPr>
            <a:r>
              <a:rPr b="0" i="1" lang="en-US" sz="1800" spc="-1" strike="noStrike">
                <a:solidFill>
                  <a:srgbClr val="000000"/>
                </a:solidFill>
                <a:latin typeface="DejaVu Sans"/>
                <a:ea typeface="DejaVu Sans"/>
              </a:rPr>
              <a:t>Making</a:t>
            </a:r>
            <a:r>
              <a:rPr b="1" i="1" lang="en-US" sz="1800" spc="-1" strike="noStrike">
                <a:solidFill>
                  <a:srgbClr val="000000"/>
                </a:solidFill>
                <a:latin typeface="DejaVu Sans"/>
                <a:ea typeface="DejaVu Sans"/>
              </a:rPr>
              <a:t> finance flows</a:t>
            </a:r>
            <a:r>
              <a:rPr b="0" i="1" lang="en-US" sz="1800" spc="-1" strike="noStrike">
                <a:solidFill>
                  <a:srgbClr val="000000"/>
                </a:solidFill>
                <a:latin typeface="DejaVu Sans"/>
                <a:ea typeface="DejaVu Sans"/>
              </a:rPr>
              <a:t> consistent with a pathway towards low greenhouse gas emissions and climate-resilient development.</a:t>
            </a:r>
            <a:endParaRPr b="0" lang="en-US" sz="1800" spc="-1" strike="noStrike">
              <a:latin typeface="Arial"/>
            </a:endParaRPr>
          </a:p>
        </p:txBody>
      </p:sp>
      <p:sp>
        <p:nvSpPr>
          <p:cNvPr id="240" name="CustomShape 5"/>
          <p:cNvSpPr/>
          <p:nvPr/>
        </p:nvSpPr>
        <p:spPr>
          <a:xfrm>
            <a:off x="263520" y="6411600"/>
            <a:ext cx="1015884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Roboto"/>
                <a:ea typeface="Roboto"/>
              </a:rPr>
              <a:t>United Nations (2015) – Paris Agreement – https://unfccc.int/sites/default/files/english_paris_agreement.pdf</a:t>
            </a:r>
            <a:endParaRPr b="0" lang="en-US" sz="900" spc="-1" strike="noStrike">
              <a:latin typeface="Arial"/>
            </a:endParaRPr>
          </a:p>
        </p:txBody>
      </p:sp>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1" name="CustomShape 1"/>
          <p:cNvSpPr/>
          <p:nvPr/>
        </p:nvSpPr>
        <p:spPr>
          <a:xfrm>
            <a:off x="335520" y="764640"/>
            <a:ext cx="10744200" cy="49500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A Short History of Actions on Climate Change </a:t>
            </a:r>
            <a:endParaRPr b="0" lang="en-US" sz="2400" spc="-1" strike="noStrike">
              <a:latin typeface="Arial"/>
            </a:endParaRPr>
          </a:p>
        </p:txBody>
      </p:sp>
      <p:sp>
        <p:nvSpPr>
          <p:cNvPr id="242" name="CustomShape 2"/>
          <p:cNvSpPr/>
          <p:nvPr/>
        </p:nvSpPr>
        <p:spPr>
          <a:xfrm>
            <a:off x="335520" y="1268280"/>
            <a:ext cx="10744200" cy="5031720"/>
          </a:xfrm>
          <a:prstGeom prst="rect">
            <a:avLst/>
          </a:prstGeom>
          <a:noFill/>
          <a:ln>
            <a:noFill/>
          </a:ln>
        </p:spPr>
        <p:style>
          <a:lnRef idx="0"/>
          <a:fillRef idx="0"/>
          <a:effectRef idx="0"/>
          <a:fontRef idx="minor"/>
        </p:style>
      </p:sp>
      <p:sp>
        <p:nvSpPr>
          <p:cNvPr id="243" name="CustomShape 3"/>
          <p:cNvSpPr/>
          <p:nvPr/>
        </p:nvSpPr>
        <p:spPr>
          <a:xfrm>
            <a:off x="432720" y="1148040"/>
            <a:ext cx="10353600" cy="49428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2021 – Glasgow Climate Pact</a:t>
            </a:r>
            <a:endParaRPr b="0" lang="en-US" sz="2200" spc="-1" strike="noStrike">
              <a:latin typeface="Arial"/>
            </a:endParaRPr>
          </a:p>
        </p:txBody>
      </p:sp>
      <p:sp>
        <p:nvSpPr>
          <p:cNvPr id="244" name="CustomShape 4"/>
          <p:cNvSpPr/>
          <p:nvPr/>
        </p:nvSpPr>
        <p:spPr>
          <a:xfrm>
            <a:off x="335520" y="1268640"/>
            <a:ext cx="10738080" cy="5025600"/>
          </a:xfrm>
          <a:prstGeom prst="rect">
            <a:avLst/>
          </a:prstGeom>
          <a:noFill/>
          <a:ln>
            <a:noFill/>
          </a:ln>
        </p:spPr>
        <p:style>
          <a:lnRef idx="0"/>
          <a:fillRef idx="0"/>
          <a:effectRef idx="0"/>
          <a:fontRef idx="minor"/>
        </p:style>
        <p:txBody>
          <a:bodyPr lIns="90000" rIns="90000" tIns="45000" bIns="45000" anchor="ctr">
            <a:noAutofit/>
          </a:bodyPr>
          <a:p>
            <a:pPr marL="195120" indent="-180720">
              <a:lnSpc>
                <a:spcPct val="100000"/>
              </a:lnSpc>
              <a:spcBef>
                <a:spcPts val="360"/>
              </a:spcBef>
              <a:buClr>
                <a:srgbClr val="008c4f"/>
              </a:buClr>
              <a:buSzPct val="80000"/>
              <a:buFont typeface="Wingdings" charset="2"/>
              <a:buChar char=""/>
            </a:pPr>
            <a:r>
              <a:rPr b="1" i="1" lang="en-US" sz="1800" spc="-1" strike="noStrike">
                <a:solidFill>
                  <a:srgbClr val="000000"/>
                </a:solidFill>
                <a:latin typeface="DejaVu Sans"/>
                <a:ea typeface="DejaVu Sans"/>
              </a:rPr>
              <a:t>Reaffirms</a:t>
            </a:r>
            <a:r>
              <a:rPr b="0" i="1" lang="en-US" sz="1800" spc="-1" strike="noStrike">
                <a:solidFill>
                  <a:srgbClr val="000000"/>
                </a:solidFill>
                <a:latin typeface="DejaVu Sans"/>
                <a:ea typeface="DejaVu Sans"/>
              </a:rPr>
              <a:t> the Paris Agreement temperature goal of holding the increase in the global average </a:t>
            </a:r>
            <a:r>
              <a:rPr b="1" i="1" lang="en-US" sz="1800" spc="-1" strike="noStrike">
                <a:solidFill>
                  <a:srgbClr val="000000"/>
                </a:solidFill>
                <a:latin typeface="DejaVu Sans"/>
                <a:ea typeface="DejaVu Sans"/>
              </a:rPr>
              <a:t>temperature to well below 2 °C</a:t>
            </a:r>
            <a:r>
              <a:rPr b="0" i="1" lang="en-US" sz="1800" spc="-1" strike="noStrike">
                <a:solidFill>
                  <a:srgbClr val="000000"/>
                </a:solidFill>
                <a:latin typeface="DejaVu Sans"/>
                <a:ea typeface="DejaVu Sans"/>
              </a:rPr>
              <a:t> above pre-industrial levels and pursuing efforts to limit the temperature increase to 1.5 °C above pre-industrial levels</a:t>
            </a: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r>
              <a:rPr b="0" i="1" lang="en-US" sz="1800" spc="-1" strike="noStrike">
                <a:solidFill>
                  <a:srgbClr val="ffffff"/>
                </a:solidFill>
                <a:latin typeface="DejaVu Sans"/>
                <a:ea typeface="DejaVu Sans"/>
              </a:rPr>
              <a:t>Including accelerating efforts </a:t>
            </a:r>
            <a:r>
              <a:rPr b="1" i="1" lang="en-US" sz="1800" spc="-1" strike="noStrike">
                <a:solidFill>
                  <a:srgbClr val="ffffff"/>
                </a:solidFill>
                <a:latin typeface="DejaVu Sans"/>
                <a:ea typeface="DejaVu Sans"/>
              </a:rPr>
              <a:t>towards the phase-out of unabated coal</a:t>
            </a:r>
            <a:r>
              <a:rPr b="0" i="1" lang="en-US" sz="1800" spc="-1" strike="noStrike">
                <a:solidFill>
                  <a:srgbClr val="ffffff"/>
                </a:solidFill>
                <a:latin typeface="DejaVu Sans"/>
                <a:ea typeface="DejaVu Sans"/>
              </a:rPr>
              <a:t> power and inefficient fossil fuel subsidies</a:t>
            </a: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r>
              <a:rPr b="1" i="1" lang="en-US" sz="1800" spc="-1" strike="noStrike">
                <a:solidFill>
                  <a:srgbClr val="ffffff"/>
                </a:solidFill>
                <a:latin typeface="DejaVu Sans"/>
                <a:ea typeface="DejaVu Sans"/>
              </a:rPr>
              <a:t>Urges developed country</a:t>
            </a:r>
            <a:r>
              <a:rPr b="0" i="1" lang="en-US" sz="1800" spc="-1" strike="noStrike">
                <a:solidFill>
                  <a:srgbClr val="ffffff"/>
                </a:solidFill>
                <a:latin typeface="DejaVu Sans"/>
                <a:ea typeface="DejaVu Sans"/>
              </a:rPr>
              <a:t> Parties to provide enhanced </a:t>
            </a:r>
            <a:r>
              <a:rPr b="1" i="1" lang="en-US" sz="1800" spc="-1" strike="noStrike">
                <a:solidFill>
                  <a:srgbClr val="ffffff"/>
                </a:solidFill>
                <a:latin typeface="DejaVu Sans"/>
                <a:ea typeface="DejaVu Sans"/>
              </a:rPr>
              <a:t>support, including through financial resource</a:t>
            </a:r>
            <a:r>
              <a:rPr b="0" i="1" lang="en-US" sz="1800" spc="-1" strike="noStrike">
                <a:solidFill>
                  <a:srgbClr val="ffffff"/>
                </a:solidFill>
                <a:latin typeface="DejaVu Sans"/>
                <a:ea typeface="DejaVu Sans"/>
              </a:rPr>
              <a:t>s, technology transfer and capacity-building, to assist developing country</a:t>
            </a:r>
            <a:endParaRPr b="0" lang="en-US" sz="1800" spc="-1" strike="noStrike">
              <a:latin typeface="Arial"/>
            </a:endParaRPr>
          </a:p>
        </p:txBody>
      </p:sp>
      <p:sp>
        <p:nvSpPr>
          <p:cNvPr id="245" name="CustomShape 5"/>
          <p:cNvSpPr/>
          <p:nvPr/>
        </p:nvSpPr>
        <p:spPr>
          <a:xfrm>
            <a:off x="263520" y="6411600"/>
            <a:ext cx="1015884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Roboto"/>
                <a:ea typeface="Roboto"/>
              </a:rPr>
              <a:t>United Nations (2021) – Glasgow Climate Pact – https://unfccc.int/sites/default/files/resource/cma2021_L16_adv.pdf</a:t>
            </a:r>
            <a:endParaRPr b="0" lang="en-US" sz="900" spc="-1" strike="noStrike">
              <a:latin typeface="Arial"/>
            </a:endParaRPr>
          </a:p>
        </p:txBody>
      </p:sp>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6" name="CustomShape 1"/>
          <p:cNvSpPr/>
          <p:nvPr/>
        </p:nvSpPr>
        <p:spPr>
          <a:xfrm>
            <a:off x="335520" y="764640"/>
            <a:ext cx="10744200" cy="49500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A Short History of Actions on Climate Change </a:t>
            </a:r>
            <a:endParaRPr b="0" lang="en-US" sz="2400" spc="-1" strike="noStrike">
              <a:latin typeface="Arial"/>
            </a:endParaRPr>
          </a:p>
        </p:txBody>
      </p:sp>
      <p:sp>
        <p:nvSpPr>
          <p:cNvPr id="247" name="CustomShape 2"/>
          <p:cNvSpPr/>
          <p:nvPr/>
        </p:nvSpPr>
        <p:spPr>
          <a:xfrm>
            <a:off x="335520" y="1268280"/>
            <a:ext cx="10744200" cy="5031720"/>
          </a:xfrm>
          <a:prstGeom prst="rect">
            <a:avLst/>
          </a:prstGeom>
          <a:noFill/>
          <a:ln>
            <a:noFill/>
          </a:ln>
        </p:spPr>
        <p:style>
          <a:lnRef idx="0"/>
          <a:fillRef idx="0"/>
          <a:effectRef idx="0"/>
          <a:fontRef idx="minor"/>
        </p:style>
      </p:sp>
      <p:sp>
        <p:nvSpPr>
          <p:cNvPr id="248" name="CustomShape 3"/>
          <p:cNvSpPr/>
          <p:nvPr/>
        </p:nvSpPr>
        <p:spPr>
          <a:xfrm>
            <a:off x="432720" y="1148040"/>
            <a:ext cx="10353600" cy="49428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2021 – Glasgow Climate Pact</a:t>
            </a:r>
            <a:endParaRPr b="0" lang="en-US" sz="2200" spc="-1" strike="noStrike">
              <a:latin typeface="Arial"/>
            </a:endParaRPr>
          </a:p>
        </p:txBody>
      </p:sp>
      <p:sp>
        <p:nvSpPr>
          <p:cNvPr id="249" name="CustomShape 4"/>
          <p:cNvSpPr/>
          <p:nvPr/>
        </p:nvSpPr>
        <p:spPr>
          <a:xfrm>
            <a:off x="335520" y="1268640"/>
            <a:ext cx="10738080" cy="5025600"/>
          </a:xfrm>
          <a:prstGeom prst="rect">
            <a:avLst/>
          </a:prstGeom>
          <a:noFill/>
          <a:ln>
            <a:noFill/>
          </a:ln>
        </p:spPr>
        <p:style>
          <a:lnRef idx="0"/>
          <a:fillRef idx="0"/>
          <a:effectRef idx="0"/>
          <a:fontRef idx="minor"/>
        </p:style>
        <p:txBody>
          <a:bodyPr lIns="90000" rIns="90000" tIns="45000" bIns="45000" anchor="ctr">
            <a:noAutofit/>
          </a:bodyPr>
          <a:p>
            <a:pPr marL="195120" indent="-180720">
              <a:lnSpc>
                <a:spcPct val="100000"/>
              </a:lnSpc>
              <a:spcBef>
                <a:spcPts val="360"/>
              </a:spcBef>
              <a:buClr>
                <a:srgbClr val="008c4f"/>
              </a:buClr>
              <a:buSzPct val="80000"/>
              <a:buFont typeface="Wingdings" charset="2"/>
              <a:buChar char=""/>
            </a:pPr>
            <a:r>
              <a:rPr b="1" i="1" lang="en-US" sz="1800" spc="-1" strike="noStrike">
                <a:solidFill>
                  <a:srgbClr val="000000"/>
                </a:solidFill>
                <a:latin typeface="DejaVu Sans"/>
                <a:ea typeface="DejaVu Sans"/>
              </a:rPr>
              <a:t>Reaffirms</a:t>
            </a:r>
            <a:r>
              <a:rPr b="0" i="1" lang="en-US" sz="1800" spc="-1" strike="noStrike">
                <a:solidFill>
                  <a:srgbClr val="000000"/>
                </a:solidFill>
                <a:latin typeface="DejaVu Sans"/>
                <a:ea typeface="DejaVu Sans"/>
              </a:rPr>
              <a:t> the Paris Agreement temperature goal of holding the increase in the global average </a:t>
            </a:r>
            <a:r>
              <a:rPr b="1" i="1" lang="en-US" sz="1800" spc="-1" strike="noStrike">
                <a:solidFill>
                  <a:srgbClr val="000000"/>
                </a:solidFill>
                <a:latin typeface="DejaVu Sans"/>
                <a:ea typeface="DejaVu Sans"/>
              </a:rPr>
              <a:t>temperature to well below 2 °C</a:t>
            </a:r>
            <a:r>
              <a:rPr b="0" i="1" lang="en-US" sz="1800" spc="-1" strike="noStrike">
                <a:solidFill>
                  <a:srgbClr val="000000"/>
                </a:solidFill>
                <a:latin typeface="DejaVu Sans"/>
                <a:ea typeface="DejaVu Sans"/>
              </a:rPr>
              <a:t> above pre-industrial levels and pursuing efforts to limit the temperature increase to 1.5 °C above pre-industrial levels</a:t>
            </a:r>
            <a:endParaRPr b="0" lang="en-US" sz="1800" spc="-1" strike="noStrike">
              <a:latin typeface="Arial"/>
            </a:endParaRPr>
          </a:p>
          <a:p>
            <a:pPr>
              <a:lnSpc>
                <a:spcPct val="100000"/>
              </a:lnSpc>
              <a:spcBef>
                <a:spcPts val="360"/>
              </a:spcBef>
            </a:pPr>
            <a:endParaRPr b="0" lang="en-US" sz="1800" spc="-1" strike="noStrike">
              <a:latin typeface="Arial"/>
            </a:endParaRPr>
          </a:p>
          <a:p>
            <a:pPr marL="195120" indent="-180720">
              <a:lnSpc>
                <a:spcPct val="100000"/>
              </a:lnSpc>
              <a:spcBef>
                <a:spcPts val="360"/>
              </a:spcBef>
              <a:buClr>
                <a:srgbClr val="008c4f"/>
              </a:buClr>
              <a:buSzPct val="80000"/>
              <a:buFont typeface="Wingdings" charset="2"/>
              <a:buChar char=""/>
            </a:pPr>
            <a:r>
              <a:rPr b="0" i="1" lang="en-US" sz="1800" spc="-1" strike="noStrike">
                <a:solidFill>
                  <a:srgbClr val="000000"/>
                </a:solidFill>
                <a:latin typeface="DejaVu Sans"/>
                <a:ea typeface="DejaVu Sans"/>
              </a:rPr>
              <a:t>Including accelerating efforts </a:t>
            </a:r>
            <a:r>
              <a:rPr b="1" i="1" lang="en-US" sz="1800" spc="-1" strike="noStrike">
                <a:solidFill>
                  <a:srgbClr val="000000"/>
                </a:solidFill>
                <a:latin typeface="DejaVu Sans"/>
                <a:ea typeface="DejaVu Sans"/>
              </a:rPr>
              <a:t>towards the phase-out of unabated coal</a:t>
            </a:r>
            <a:r>
              <a:rPr b="0" i="1" lang="en-US" sz="1800" spc="-1" strike="noStrike">
                <a:solidFill>
                  <a:srgbClr val="000000"/>
                </a:solidFill>
                <a:latin typeface="DejaVu Sans"/>
                <a:ea typeface="DejaVu Sans"/>
              </a:rPr>
              <a:t> power and inefficient fossil fuel subsidies</a:t>
            </a: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r>
              <a:rPr b="1" i="1" lang="en-US" sz="1800" spc="-1" strike="noStrike">
                <a:solidFill>
                  <a:srgbClr val="ffffff"/>
                </a:solidFill>
                <a:latin typeface="DejaVu Sans"/>
                <a:ea typeface="DejaVu Sans"/>
              </a:rPr>
              <a:t>Urges developed country</a:t>
            </a:r>
            <a:r>
              <a:rPr b="0" i="1" lang="en-US" sz="1800" spc="-1" strike="noStrike">
                <a:solidFill>
                  <a:srgbClr val="ffffff"/>
                </a:solidFill>
                <a:latin typeface="DejaVu Sans"/>
                <a:ea typeface="DejaVu Sans"/>
              </a:rPr>
              <a:t> Parties to provide enhanced </a:t>
            </a:r>
            <a:r>
              <a:rPr b="1" i="1" lang="en-US" sz="1800" spc="-1" strike="noStrike">
                <a:solidFill>
                  <a:srgbClr val="ffffff"/>
                </a:solidFill>
                <a:latin typeface="DejaVu Sans"/>
                <a:ea typeface="DejaVu Sans"/>
              </a:rPr>
              <a:t>support, including through financial resource</a:t>
            </a:r>
            <a:r>
              <a:rPr b="0" i="1" lang="en-US" sz="1800" spc="-1" strike="noStrike">
                <a:solidFill>
                  <a:srgbClr val="ffffff"/>
                </a:solidFill>
                <a:latin typeface="DejaVu Sans"/>
                <a:ea typeface="DejaVu Sans"/>
              </a:rPr>
              <a:t>s, technology transfer and capacity-building, to assist developing country</a:t>
            </a:r>
            <a:endParaRPr b="0" lang="en-US" sz="1800" spc="-1" strike="noStrike">
              <a:latin typeface="Arial"/>
            </a:endParaRPr>
          </a:p>
        </p:txBody>
      </p:sp>
      <p:sp>
        <p:nvSpPr>
          <p:cNvPr id="250" name="CustomShape 5"/>
          <p:cNvSpPr/>
          <p:nvPr/>
        </p:nvSpPr>
        <p:spPr>
          <a:xfrm>
            <a:off x="263520" y="6411600"/>
            <a:ext cx="1015884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Roboto"/>
                <a:ea typeface="Roboto"/>
              </a:rPr>
              <a:t>United Nations (2021) – Glasgow Climate Pact – https://unfccc.int/sites/default/files/resource/cma2021_L16_adv.pdf</a:t>
            </a:r>
            <a:endParaRPr b="0" lang="en-US" sz="900" spc="-1" strike="noStrike">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8" name="CustomShape 1"/>
          <p:cNvSpPr/>
          <p:nvPr/>
        </p:nvSpPr>
        <p:spPr>
          <a:xfrm>
            <a:off x="335520" y="764640"/>
            <a:ext cx="10743480" cy="4942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Update Bonus Task Registration</a:t>
            </a:r>
            <a:endParaRPr b="0" lang="en-US" sz="2400" spc="-1" strike="noStrike">
              <a:latin typeface="Arial"/>
            </a:endParaRPr>
          </a:p>
        </p:txBody>
      </p:sp>
      <p:sp>
        <p:nvSpPr>
          <p:cNvPr id="99" name="CustomShape 2"/>
          <p:cNvSpPr/>
          <p:nvPr/>
        </p:nvSpPr>
        <p:spPr>
          <a:xfrm>
            <a:off x="335520" y="1268280"/>
            <a:ext cx="10743480" cy="5031000"/>
          </a:xfrm>
          <a:prstGeom prst="rect">
            <a:avLst/>
          </a:prstGeom>
          <a:noFill/>
          <a:ln>
            <a:noFill/>
          </a:ln>
        </p:spPr>
        <p:style>
          <a:lnRef idx="0"/>
          <a:fillRef idx="0"/>
          <a:effectRef idx="0"/>
          <a:fontRef idx="minor"/>
        </p:style>
        <p:txBody>
          <a:bodyPr lIns="90000" rIns="90000" tIns="45000" bIns="45000" anchor="ctr">
            <a:noAutofit/>
          </a:bodyPr>
          <a:p>
            <a:pPr marL="195120" indent="-18612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No projects :(</a:t>
            </a: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r>
              <a:rPr b="0" lang="en-US" sz="1800" spc="-1" strike="noStrike">
                <a:solidFill>
                  <a:srgbClr val="ffffff"/>
                </a:solidFill>
                <a:latin typeface="DejaVu Sans"/>
                <a:ea typeface="DejaVu Sans"/>
              </a:rPr>
              <a:t>Why?</a:t>
            </a:r>
            <a:endParaRPr b="0" lang="en-US" sz="1800" spc="-1" strike="noStrike">
              <a:latin typeface="Arial"/>
            </a:endParaRPr>
          </a:p>
          <a:p>
            <a:pPr>
              <a:lnSpc>
                <a:spcPct val="100000"/>
              </a:lnSpc>
              <a:spcBef>
                <a:spcPts val="360"/>
              </a:spcBef>
            </a:pPr>
            <a:r>
              <a:rPr b="0" lang="en-US" sz="1800" spc="-1" strike="noStrike">
                <a:solidFill>
                  <a:srgbClr val="ffffff"/>
                </a:solidFill>
                <a:latin typeface="DejaVu Sans"/>
                <a:ea typeface="DejaVu Sans"/>
              </a:rPr>
              <a:t>a) no team</a:t>
            </a:r>
            <a:endParaRPr b="0" lang="en-US" sz="1800" spc="-1" strike="noStrike">
              <a:latin typeface="Arial"/>
            </a:endParaRPr>
          </a:p>
          <a:p>
            <a:pPr>
              <a:lnSpc>
                <a:spcPct val="100000"/>
              </a:lnSpc>
              <a:spcBef>
                <a:spcPts val="360"/>
              </a:spcBef>
            </a:pPr>
            <a:r>
              <a:rPr b="0" lang="en-US" sz="1800" spc="-1" strike="noStrike">
                <a:solidFill>
                  <a:srgbClr val="ffffff"/>
                </a:solidFill>
                <a:latin typeface="DejaVu Sans"/>
                <a:ea typeface="DejaVu Sans"/>
              </a:rPr>
              <a:t>b) no project</a:t>
            </a:r>
            <a:endParaRPr b="0" lang="en-US" sz="1800" spc="-1" strike="noStrike">
              <a:latin typeface="Arial"/>
            </a:endParaRPr>
          </a:p>
          <a:p>
            <a:pPr>
              <a:lnSpc>
                <a:spcPct val="100000"/>
              </a:lnSpc>
              <a:spcBef>
                <a:spcPts val="360"/>
              </a:spcBef>
            </a:pPr>
            <a:r>
              <a:rPr b="0" lang="en-US" sz="1800" spc="-1" strike="noStrike">
                <a:solidFill>
                  <a:srgbClr val="ffffff"/>
                </a:solidFill>
                <a:latin typeface="DejaVu Sans"/>
                <a:ea typeface="DejaVu Sans"/>
              </a:rPr>
              <a:t>c) no time</a:t>
            </a:r>
            <a:endParaRPr b="0" lang="en-US" sz="1800" spc="-1" strike="noStrike">
              <a:latin typeface="Arial"/>
            </a:endParaRPr>
          </a:p>
          <a:p>
            <a:pPr>
              <a:lnSpc>
                <a:spcPct val="100000"/>
              </a:lnSpc>
              <a:spcBef>
                <a:spcPts val="360"/>
              </a:spcBef>
            </a:pPr>
            <a:r>
              <a:rPr b="0" lang="en-US" sz="1800" spc="-1" strike="noStrike">
                <a:solidFill>
                  <a:srgbClr val="ffffff"/>
                </a:solidFill>
                <a:latin typeface="DejaVu Sans"/>
                <a:ea typeface="DejaVu Sans"/>
              </a:rPr>
              <a:t>d) not interested </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1" name="CustomShape 1"/>
          <p:cNvSpPr/>
          <p:nvPr/>
        </p:nvSpPr>
        <p:spPr>
          <a:xfrm>
            <a:off x="335520" y="764640"/>
            <a:ext cx="10744200" cy="49500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A Short History of Actions on Climate Change </a:t>
            </a:r>
            <a:endParaRPr b="0" lang="en-US" sz="2400" spc="-1" strike="noStrike">
              <a:latin typeface="Arial"/>
            </a:endParaRPr>
          </a:p>
        </p:txBody>
      </p:sp>
      <p:sp>
        <p:nvSpPr>
          <p:cNvPr id="252" name="CustomShape 2"/>
          <p:cNvSpPr/>
          <p:nvPr/>
        </p:nvSpPr>
        <p:spPr>
          <a:xfrm>
            <a:off x="335520" y="1268280"/>
            <a:ext cx="10744200" cy="5031720"/>
          </a:xfrm>
          <a:prstGeom prst="rect">
            <a:avLst/>
          </a:prstGeom>
          <a:noFill/>
          <a:ln>
            <a:noFill/>
          </a:ln>
        </p:spPr>
        <p:style>
          <a:lnRef idx="0"/>
          <a:fillRef idx="0"/>
          <a:effectRef idx="0"/>
          <a:fontRef idx="minor"/>
        </p:style>
      </p:sp>
      <p:sp>
        <p:nvSpPr>
          <p:cNvPr id="253" name="CustomShape 3"/>
          <p:cNvSpPr/>
          <p:nvPr/>
        </p:nvSpPr>
        <p:spPr>
          <a:xfrm>
            <a:off x="432720" y="1148040"/>
            <a:ext cx="10353600" cy="49428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2021 – Glasgow Climate Pact</a:t>
            </a:r>
            <a:endParaRPr b="0" lang="en-US" sz="2200" spc="-1" strike="noStrike">
              <a:latin typeface="Arial"/>
            </a:endParaRPr>
          </a:p>
        </p:txBody>
      </p:sp>
      <p:sp>
        <p:nvSpPr>
          <p:cNvPr id="254" name="CustomShape 4"/>
          <p:cNvSpPr/>
          <p:nvPr/>
        </p:nvSpPr>
        <p:spPr>
          <a:xfrm>
            <a:off x="335520" y="1268640"/>
            <a:ext cx="10738080" cy="5025600"/>
          </a:xfrm>
          <a:prstGeom prst="rect">
            <a:avLst/>
          </a:prstGeom>
          <a:noFill/>
          <a:ln>
            <a:noFill/>
          </a:ln>
        </p:spPr>
        <p:style>
          <a:lnRef idx="0"/>
          <a:fillRef idx="0"/>
          <a:effectRef idx="0"/>
          <a:fontRef idx="minor"/>
        </p:style>
        <p:txBody>
          <a:bodyPr lIns="90000" rIns="90000" tIns="45000" bIns="45000" anchor="ctr">
            <a:noAutofit/>
          </a:bodyPr>
          <a:p>
            <a:pPr marL="195120" indent="-180720">
              <a:lnSpc>
                <a:spcPct val="100000"/>
              </a:lnSpc>
              <a:spcBef>
                <a:spcPts val="360"/>
              </a:spcBef>
              <a:buClr>
                <a:srgbClr val="008c4f"/>
              </a:buClr>
              <a:buSzPct val="80000"/>
              <a:buFont typeface="Wingdings" charset="2"/>
              <a:buChar char=""/>
            </a:pPr>
            <a:r>
              <a:rPr b="1" i="1" lang="en-US" sz="1800" spc="-1" strike="noStrike">
                <a:solidFill>
                  <a:srgbClr val="000000"/>
                </a:solidFill>
                <a:latin typeface="DejaVu Sans"/>
                <a:ea typeface="DejaVu Sans"/>
              </a:rPr>
              <a:t>Reaffirms</a:t>
            </a:r>
            <a:r>
              <a:rPr b="0" i="1" lang="en-US" sz="1800" spc="-1" strike="noStrike">
                <a:solidFill>
                  <a:srgbClr val="000000"/>
                </a:solidFill>
                <a:latin typeface="DejaVu Sans"/>
                <a:ea typeface="DejaVu Sans"/>
              </a:rPr>
              <a:t> the Paris Agreement temperature goal of holding the increase in the global average </a:t>
            </a:r>
            <a:r>
              <a:rPr b="1" i="1" lang="en-US" sz="1800" spc="-1" strike="noStrike">
                <a:solidFill>
                  <a:srgbClr val="000000"/>
                </a:solidFill>
                <a:latin typeface="DejaVu Sans"/>
                <a:ea typeface="DejaVu Sans"/>
              </a:rPr>
              <a:t>temperature to well below 2 °C</a:t>
            </a:r>
            <a:r>
              <a:rPr b="0" i="1" lang="en-US" sz="1800" spc="-1" strike="noStrike">
                <a:solidFill>
                  <a:srgbClr val="000000"/>
                </a:solidFill>
                <a:latin typeface="DejaVu Sans"/>
                <a:ea typeface="DejaVu Sans"/>
              </a:rPr>
              <a:t> above pre-industrial levels and pursuing efforts to limit the temperature increase to 1.5 °C above pre-industrial levels</a:t>
            </a:r>
            <a:endParaRPr b="0" lang="en-US" sz="1800" spc="-1" strike="noStrike">
              <a:latin typeface="Arial"/>
            </a:endParaRPr>
          </a:p>
          <a:p>
            <a:pPr>
              <a:lnSpc>
                <a:spcPct val="100000"/>
              </a:lnSpc>
              <a:spcBef>
                <a:spcPts val="360"/>
              </a:spcBef>
            </a:pPr>
            <a:endParaRPr b="0" lang="en-US" sz="1800" spc="-1" strike="noStrike">
              <a:latin typeface="Arial"/>
            </a:endParaRPr>
          </a:p>
          <a:p>
            <a:pPr marL="195120" indent="-180720">
              <a:lnSpc>
                <a:spcPct val="100000"/>
              </a:lnSpc>
              <a:spcBef>
                <a:spcPts val="360"/>
              </a:spcBef>
              <a:buClr>
                <a:srgbClr val="008c4f"/>
              </a:buClr>
              <a:buSzPct val="80000"/>
              <a:buFont typeface="Wingdings" charset="2"/>
              <a:buChar char=""/>
            </a:pPr>
            <a:r>
              <a:rPr b="0" i="1" lang="en-US" sz="1800" spc="-1" strike="noStrike">
                <a:solidFill>
                  <a:srgbClr val="000000"/>
                </a:solidFill>
                <a:latin typeface="DejaVu Sans"/>
                <a:ea typeface="DejaVu Sans"/>
              </a:rPr>
              <a:t>Including accelerating efforts </a:t>
            </a:r>
            <a:r>
              <a:rPr b="1" i="1" lang="en-US" sz="1800" spc="-1" strike="noStrike">
                <a:solidFill>
                  <a:srgbClr val="000000"/>
                </a:solidFill>
                <a:latin typeface="DejaVu Sans"/>
                <a:ea typeface="DejaVu Sans"/>
              </a:rPr>
              <a:t>towards the phase-out of unabated coal</a:t>
            </a:r>
            <a:r>
              <a:rPr b="0" i="1" lang="en-US" sz="1800" spc="-1" strike="noStrike">
                <a:solidFill>
                  <a:srgbClr val="000000"/>
                </a:solidFill>
                <a:latin typeface="DejaVu Sans"/>
                <a:ea typeface="DejaVu Sans"/>
              </a:rPr>
              <a:t> power and inefficient fossil fuel subsidies</a:t>
            </a:r>
            <a:endParaRPr b="0" lang="en-US" sz="1800" spc="-1" strike="noStrike">
              <a:latin typeface="Arial"/>
            </a:endParaRPr>
          </a:p>
          <a:p>
            <a:pPr>
              <a:lnSpc>
                <a:spcPct val="100000"/>
              </a:lnSpc>
              <a:spcBef>
                <a:spcPts val="360"/>
              </a:spcBef>
            </a:pPr>
            <a:endParaRPr b="0" lang="en-US" sz="1800" spc="-1" strike="noStrike">
              <a:latin typeface="Arial"/>
            </a:endParaRPr>
          </a:p>
          <a:p>
            <a:pPr marL="195120" indent="-180720">
              <a:lnSpc>
                <a:spcPct val="100000"/>
              </a:lnSpc>
              <a:spcBef>
                <a:spcPts val="360"/>
              </a:spcBef>
              <a:buClr>
                <a:srgbClr val="008c4f"/>
              </a:buClr>
              <a:buSzPct val="80000"/>
              <a:buFont typeface="Wingdings" charset="2"/>
              <a:buChar char=""/>
            </a:pPr>
            <a:r>
              <a:rPr b="1" i="1" lang="en-US" sz="1800" spc="-1" strike="noStrike">
                <a:solidFill>
                  <a:srgbClr val="000000"/>
                </a:solidFill>
                <a:latin typeface="DejaVu Sans"/>
                <a:ea typeface="DejaVu Sans"/>
              </a:rPr>
              <a:t>Urges developed country</a:t>
            </a:r>
            <a:r>
              <a:rPr b="0" i="1" lang="en-US" sz="1800" spc="-1" strike="noStrike">
                <a:solidFill>
                  <a:srgbClr val="000000"/>
                </a:solidFill>
                <a:latin typeface="DejaVu Sans"/>
                <a:ea typeface="DejaVu Sans"/>
              </a:rPr>
              <a:t> Parties to provide enhanced </a:t>
            </a:r>
            <a:r>
              <a:rPr b="1" i="1" lang="en-US" sz="1800" spc="-1" strike="noStrike">
                <a:solidFill>
                  <a:srgbClr val="000000"/>
                </a:solidFill>
                <a:latin typeface="DejaVu Sans"/>
                <a:ea typeface="DejaVu Sans"/>
              </a:rPr>
              <a:t>support, including through financial resource</a:t>
            </a:r>
            <a:r>
              <a:rPr b="0" i="1" lang="en-US" sz="1800" spc="-1" strike="noStrike">
                <a:solidFill>
                  <a:srgbClr val="000000"/>
                </a:solidFill>
                <a:latin typeface="DejaVu Sans"/>
                <a:ea typeface="DejaVu Sans"/>
              </a:rPr>
              <a:t>s, technology transfer and capacity-building, to assist developing country</a:t>
            </a:r>
            <a:endParaRPr b="0" lang="en-US" sz="1800" spc="-1" strike="noStrike">
              <a:latin typeface="Arial"/>
            </a:endParaRPr>
          </a:p>
        </p:txBody>
      </p:sp>
      <p:sp>
        <p:nvSpPr>
          <p:cNvPr id="255" name="CustomShape 5"/>
          <p:cNvSpPr/>
          <p:nvPr/>
        </p:nvSpPr>
        <p:spPr>
          <a:xfrm>
            <a:off x="263520" y="6411600"/>
            <a:ext cx="1015884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Roboto"/>
                <a:ea typeface="Roboto"/>
              </a:rPr>
              <a:t>United Nations (2021) – Glasgow Climate Pact – https://unfccc.int/sites/default/files/resource/cma2021_L16_adv.pdf</a:t>
            </a:r>
            <a:endParaRPr b="0" lang="en-US" sz="900" spc="-1" strike="noStrike">
              <a:latin typeface="Arial"/>
            </a:endParaRPr>
          </a:p>
        </p:txBody>
      </p:sp>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6" name="CustomShape 1"/>
          <p:cNvSpPr/>
          <p:nvPr/>
        </p:nvSpPr>
        <p:spPr>
          <a:xfrm>
            <a:off x="335520" y="764640"/>
            <a:ext cx="10744200" cy="49500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A Short History of Actions on Climate Change </a:t>
            </a:r>
            <a:endParaRPr b="0" lang="en-US" sz="2400" spc="-1" strike="noStrike">
              <a:latin typeface="Arial"/>
            </a:endParaRPr>
          </a:p>
        </p:txBody>
      </p:sp>
      <p:sp>
        <p:nvSpPr>
          <p:cNvPr id="257" name="CustomShape 2"/>
          <p:cNvSpPr/>
          <p:nvPr/>
        </p:nvSpPr>
        <p:spPr>
          <a:xfrm>
            <a:off x="335520" y="1268280"/>
            <a:ext cx="10744200" cy="5031720"/>
          </a:xfrm>
          <a:prstGeom prst="rect">
            <a:avLst/>
          </a:prstGeom>
          <a:noFill/>
          <a:ln>
            <a:noFill/>
          </a:ln>
        </p:spPr>
        <p:style>
          <a:lnRef idx="0"/>
          <a:fillRef idx="0"/>
          <a:effectRef idx="0"/>
          <a:fontRef idx="minor"/>
        </p:style>
      </p:sp>
      <p:sp>
        <p:nvSpPr>
          <p:cNvPr id="258" name="CustomShape 3"/>
          <p:cNvSpPr/>
          <p:nvPr/>
        </p:nvSpPr>
        <p:spPr>
          <a:xfrm>
            <a:off x="432720" y="1148040"/>
            <a:ext cx="10353600" cy="49428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2021 – Glasgow Climate Pact</a:t>
            </a:r>
            <a:endParaRPr b="0" lang="en-US" sz="2200" spc="-1" strike="noStrike">
              <a:latin typeface="Arial"/>
            </a:endParaRPr>
          </a:p>
        </p:txBody>
      </p:sp>
      <p:sp>
        <p:nvSpPr>
          <p:cNvPr id="259" name="CustomShape 4"/>
          <p:cNvSpPr/>
          <p:nvPr/>
        </p:nvSpPr>
        <p:spPr>
          <a:xfrm>
            <a:off x="335520" y="1268640"/>
            <a:ext cx="10738080" cy="5025600"/>
          </a:xfrm>
          <a:prstGeom prst="rect">
            <a:avLst/>
          </a:prstGeom>
          <a:noFill/>
          <a:ln>
            <a:noFill/>
          </a:ln>
        </p:spPr>
        <p:style>
          <a:lnRef idx="0"/>
          <a:fillRef idx="0"/>
          <a:effectRef idx="0"/>
          <a:fontRef idx="minor"/>
        </p:style>
        <p:txBody>
          <a:bodyPr lIns="90000" rIns="90000" tIns="45000" bIns="45000" anchor="ctr">
            <a:noAutofit/>
          </a:bodyPr>
          <a:p>
            <a:pPr marL="195120" indent="-18072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140 countries pledged to reach net-zero emissions</a:t>
            </a:r>
            <a:endParaRPr b="0" lang="en-US" sz="1800" spc="-1" strike="noStrike">
              <a:latin typeface="Arial"/>
            </a:endParaRPr>
          </a:p>
          <a:p>
            <a:pPr marL="195120" indent="-18072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100+ countries pledged to reverse deforestation by 2030</a:t>
            </a:r>
            <a:endParaRPr b="0" lang="en-US" sz="1800" spc="-1" strike="noStrike">
              <a:latin typeface="Arial"/>
            </a:endParaRPr>
          </a:p>
          <a:p>
            <a:pPr marL="195120" indent="-18072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40+ countries pledged to move away from coal</a:t>
            </a:r>
            <a:endParaRPr b="0" lang="en-US" sz="1800" spc="-1" strike="noStrike">
              <a:latin typeface="Arial"/>
            </a:endParaRPr>
          </a:p>
        </p:txBody>
      </p:sp>
      <p:sp>
        <p:nvSpPr>
          <p:cNvPr id="260" name="CustomShape 5"/>
          <p:cNvSpPr/>
          <p:nvPr/>
        </p:nvSpPr>
        <p:spPr>
          <a:xfrm>
            <a:off x="263520" y="6411600"/>
            <a:ext cx="1015884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Roboto"/>
                <a:ea typeface="Roboto"/>
              </a:rPr>
              <a:t>United Nations (2021) – Glasgow Climate Pact – https://unfccc.int/sites/default/files/resource/cma2021_L16_adv.pdf</a:t>
            </a:r>
            <a:endParaRPr b="0" lang="en-US" sz="900" spc="-1" strike="noStrike">
              <a:latin typeface="Arial"/>
            </a:endParaRPr>
          </a:p>
        </p:txBody>
      </p:sp>
    </p:spTree>
  </p:cSld>
  <mc:AlternateContent>
    <mc:Choice Requires="p14">
      <p:transition spd="slow" p14:dur="2000"/>
    </mc:Choice>
    <mc:Fallback>
      <p:transition spd="slow"/>
    </mc:Fallback>
  </mc:AlternateContent>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1" name="CustomShape 1"/>
          <p:cNvSpPr/>
          <p:nvPr/>
        </p:nvSpPr>
        <p:spPr>
          <a:xfrm>
            <a:off x="335520" y="4406760"/>
            <a:ext cx="10736640" cy="13456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3000" spc="-1" strike="noStrike" cap="all">
                <a:solidFill>
                  <a:srgbClr val="008c4f"/>
                </a:solidFill>
                <a:latin typeface="Arial Unicode MS"/>
                <a:ea typeface="DejaVu Sans"/>
              </a:rPr>
              <a:t>Activism</a:t>
            </a:r>
            <a:endParaRPr b="0" lang="en-US" sz="3000" spc="-1" strike="noStrike">
              <a:latin typeface="Arial"/>
            </a:endParaRPr>
          </a:p>
        </p:txBody>
      </p:sp>
      <p:sp>
        <p:nvSpPr>
          <p:cNvPr id="262" name="CustomShape 2"/>
          <p:cNvSpPr/>
          <p:nvPr/>
        </p:nvSpPr>
        <p:spPr>
          <a:xfrm>
            <a:off x="335520" y="2906640"/>
            <a:ext cx="10736640" cy="1483560"/>
          </a:xfrm>
          <a:prstGeom prst="rect">
            <a:avLst/>
          </a:prstGeom>
          <a:no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3" name="CustomShape 1"/>
          <p:cNvSpPr/>
          <p:nvPr/>
        </p:nvSpPr>
        <p:spPr>
          <a:xfrm>
            <a:off x="335520" y="764640"/>
            <a:ext cx="10738080" cy="4888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Activism</a:t>
            </a:r>
            <a:endParaRPr b="0" lang="en-US" sz="2400" spc="-1" strike="noStrike">
              <a:latin typeface="Arial"/>
            </a:endParaRPr>
          </a:p>
        </p:txBody>
      </p:sp>
      <p:sp>
        <p:nvSpPr>
          <p:cNvPr id="264" name="CustomShape 2"/>
          <p:cNvSpPr/>
          <p:nvPr/>
        </p:nvSpPr>
        <p:spPr>
          <a:xfrm>
            <a:off x="428400" y="1148040"/>
            <a:ext cx="10353600" cy="494280"/>
          </a:xfrm>
          <a:prstGeom prst="rect">
            <a:avLst/>
          </a:prstGeom>
          <a:noFill/>
          <a:ln>
            <a:noFill/>
          </a:ln>
        </p:spPr>
        <p:style>
          <a:lnRef idx="0"/>
          <a:fillRef idx="0"/>
          <a:effectRef idx="0"/>
          <a:fontRef idx="minor"/>
        </p:style>
      </p:sp>
      <p:sp>
        <p:nvSpPr>
          <p:cNvPr id="265" name="CustomShape 3"/>
          <p:cNvSpPr/>
          <p:nvPr/>
        </p:nvSpPr>
        <p:spPr>
          <a:xfrm>
            <a:off x="335520" y="1268640"/>
            <a:ext cx="10738080" cy="5025600"/>
          </a:xfrm>
          <a:prstGeom prst="rect">
            <a:avLst/>
          </a:prstGeom>
          <a:noFill/>
          <a:ln>
            <a:noFill/>
          </a:ln>
        </p:spPr>
        <p:style>
          <a:lnRef idx="0"/>
          <a:fillRef idx="0"/>
          <a:effectRef idx="0"/>
          <a:fontRef idx="minor"/>
        </p:style>
        <p:txBody>
          <a:bodyPr lIns="90000" rIns="90000" tIns="45000" bIns="45000" anchor="ctr">
            <a:noAutofit/>
          </a:bodyPr>
          <a:p>
            <a:pPr marL="195120" indent="-18072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Bla, bla bla – </a:t>
            </a:r>
            <a:r>
              <a:rPr b="0" lang="en-US" sz="1800" spc="-1" strike="noStrike" u="sng">
                <a:solidFill>
                  <a:srgbClr val="0000ff"/>
                </a:solidFill>
                <a:uFillTx/>
                <a:latin typeface="DejaVu Sans"/>
                <a:ea typeface="DejaVu Sans"/>
                <a:hlinkClick r:id="rId1"/>
              </a:rPr>
              <a:t>Link</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6" name="CustomShape 1"/>
          <p:cNvSpPr/>
          <p:nvPr/>
        </p:nvSpPr>
        <p:spPr>
          <a:xfrm>
            <a:off x="335520" y="764640"/>
            <a:ext cx="10738080" cy="4888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Activism</a:t>
            </a:r>
            <a:endParaRPr b="0" lang="en-US" sz="2400" spc="-1" strike="noStrike">
              <a:latin typeface="Arial"/>
            </a:endParaRPr>
          </a:p>
        </p:txBody>
      </p:sp>
      <p:sp>
        <p:nvSpPr>
          <p:cNvPr id="267" name="CustomShape 2"/>
          <p:cNvSpPr/>
          <p:nvPr/>
        </p:nvSpPr>
        <p:spPr>
          <a:xfrm>
            <a:off x="428400" y="1148040"/>
            <a:ext cx="10353600" cy="49428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Fridays for Future </a:t>
            </a:r>
            <a:endParaRPr b="0" lang="en-US" sz="2200" spc="-1" strike="noStrike">
              <a:latin typeface="Arial"/>
            </a:endParaRPr>
          </a:p>
        </p:txBody>
      </p:sp>
      <p:pic>
        <p:nvPicPr>
          <p:cNvPr id="268" name="" descr=""/>
          <p:cNvPicPr/>
          <p:nvPr/>
        </p:nvPicPr>
        <p:blipFill>
          <a:blip r:embed="rId1"/>
          <a:stretch/>
        </p:blipFill>
        <p:spPr>
          <a:xfrm>
            <a:off x="2169720" y="1737360"/>
            <a:ext cx="6242400" cy="4641480"/>
          </a:xfrm>
          <a:prstGeom prst="rect">
            <a:avLst/>
          </a:prstGeom>
          <a:ln>
            <a:noFill/>
          </a:ln>
        </p:spPr>
      </p:pic>
      <p:sp>
        <p:nvSpPr>
          <p:cNvPr id="269" name="CustomShape 3"/>
          <p:cNvSpPr/>
          <p:nvPr/>
        </p:nvSpPr>
        <p:spPr>
          <a:xfrm>
            <a:off x="270000" y="6447600"/>
            <a:ext cx="10885320" cy="2271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Roboto"/>
                <a:ea typeface="Roboto"/>
              </a:rPr>
              <a:t>Frankie Fouganthin (2019) – https://commons.wikimedia.org/wiki/File:Greta_Thunberg_in_School_strike_for_the_climate.jpg – </a:t>
            </a:r>
            <a:r>
              <a:rPr b="0" lang="en-US" sz="900" spc="-1" strike="noStrike" u="sng">
                <a:solidFill>
                  <a:srgbClr val="0000ff"/>
                </a:solidFill>
                <a:uFillTx/>
                <a:latin typeface="Roboto"/>
                <a:ea typeface="Roboto"/>
                <a:hlinkClick r:id="rId2"/>
              </a:rPr>
              <a:t>CC BY-SA 4.0</a:t>
            </a:r>
            <a:r>
              <a:rPr b="0" lang="en-US" sz="900" spc="-1" strike="noStrike">
                <a:solidFill>
                  <a:srgbClr val="a6a6a6"/>
                </a:solidFill>
                <a:latin typeface="Roboto"/>
                <a:ea typeface="Roboto"/>
              </a:rPr>
              <a:t>.</a:t>
            </a:r>
            <a:endParaRPr b="0" lang="en-US" sz="900" spc="-1" strike="noStrike">
              <a:latin typeface="Arial"/>
            </a:endParaRPr>
          </a:p>
        </p:txBody>
      </p:sp>
    </p:spTree>
  </p:cSld>
  <mc:AlternateContent>
    <mc:Choice Requires="p14">
      <p:transition spd="slow" p14:dur="2000"/>
    </mc:Choice>
    <mc:Fallback>
      <p:transition spd="slow"/>
    </mc:Fallback>
  </mc:AlternateContent>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0" name="CustomShape 1"/>
          <p:cNvSpPr/>
          <p:nvPr/>
        </p:nvSpPr>
        <p:spPr>
          <a:xfrm>
            <a:off x="335520" y="764640"/>
            <a:ext cx="10743480" cy="4942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Activism</a:t>
            </a:r>
            <a:endParaRPr b="0" lang="en-US" sz="2400" spc="-1" strike="noStrike">
              <a:latin typeface="Arial"/>
            </a:endParaRPr>
          </a:p>
        </p:txBody>
      </p:sp>
      <p:pic>
        <p:nvPicPr>
          <p:cNvPr id="271" name="" descr=""/>
          <p:cNvPicPr/>
          <p:nvPr/>
        </p:nvPicPr>
        <p:blipFill>
          <a:blip r:embed="rId1"/>
          <a:stretch/>
        </p:blipFill>
        <p:spPr>
          <a:xfrm>
            <a:off x="711720" y="1645920"/>
            <a:ext cx="4312800" cy="4682880"/>
          </a:xfrm>
          <a:prstGeom prst="rect">
            <a:avLst/>
          </a:prstGeom>
          <a:ln>
            <a:noFill/>
          </a:ln>
        </p:spPr>
      </p:pic>
      <p:sp>
        <p:nvSpPr>
          <p:cNvPr id="272" name="CustomShape 2"/>
          <p:cNvSpPr/>
          <p:nvPr/>
        </p:nvSpPr>
        <p:spPr>
          <a:xfrm>
            <a:off x="263520" y="6411600"/>
            <a:ext cx="777672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Roboto"/>
                <a:ea typeface="Roboto"/>
              </a:rPr>
              <a:t>XR Strategiepapier 2022 – Pusteblumen und Hype. Bilder: Sebastian Höhn, Joe Pohl, Sandra Doneck, Alessandro Brönnimann</a:t>
            </a:r>
            <a:endParaRPr b="0" lang="en-US" sz="900" spc="-1" strike="noStrike">
              <a:latin typeface="Arial"/>
            </a:endParaRPr>
          </a:p>
        </p:txBody>
      </p:sp>
      <p:sp>
        <p:nvSpPr>
          <p:cNvPr id="273" name="CustomShape 3"/>
          <p:cNvSpPr/>
          <p:nvPr/>
        </p:nvSpPr>
        <p:spPr>
          <a:xfrm>
            <a:off x="6310800" y="1875960"/>
            <a:ext cx="3742920" cy="291996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r>
              <a:rPr b="0" i="1" lang="en-US" sz="1800" spc="-1" strike="noStrike">
                <a:solidFill>
                  <a:srgbClr val="000000"/>
                </a:solidFill>
                <a:latin typeface="DejaVu Sans"/>
                <a:ea typeface="DejaVu Sans"/>
              </a:rPr>
              <a:t>“</a:t>
            </a:r>
            <a:r>
              <a:rPr b="0" i="1" lang="en-US" sz="1800" spc="-1" strike="noStrike">
                <a:solidFill>
                  <a:srgbClr val="000000"/>
                </a:solidFill>
                <a:latin typeface="DejaVu Sans"/>
                <a:ea typeface="DejaVu Sans"/>
              </a:rPr>
              <a:t>I am afraid of losing my child to a resource war because of a climate collapse”</a:t>
            </a:r>
            <a:endParaRPr b="0" lang="en-US" sz="1800" spc="-1" strike="noStrike">
              <a:latin typeface="Arial"/>
            </a:endParaRPr>
          </a:p>
        </p:txBody>
      </p:sp>
      <p:sp>
        <p:nvSpPr>
          <p:cNvPr id="274" name="CustomShape 4"/>
          <p:cNvSpPr/>
          <p:nvPr/>
        </p:nvSpPr>
        <p:spPr>
          <a:xfrm>
            <a:off x="428400" y="1148040"/>
            <a:ext cx="10353600" cy="49428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Extinction Rebellion (XR) </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5" name="CustomShape 1"/>
          <p:cNvSpPr/>
          <p:nvPr/>
        </p:nvSpPr>
        <p:spPr>
          <a:xfrm>
            <a:off x="335520" y="764640"/>
            <a:ext cx="10738080" cy="4888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Activism</a:t>
            </a:r>
            <a:endParaRPr b="0" lang="en-US" sz="2400" spc="-1" strike="noStrike">
              <a:latin typeface="Arial"/>
            </a:endParaRPr>
          </a:p>
        </p:txBody>
      </p:sp>
      <p:sp>
        <p:nvSpPr>
          <p:cNvPr id="276" name="CustomShape 2"/>
          <p:cNvSpPr/>
          <p:nvPr/>
        </p:nvSpPr>
        <p:spPr>
          <a:xfrm>
            <a:off x="428400" y="1148040"/>
            <a:ext cx="10353600" cy="49428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Extinction Rebellion (XR) </a:t>
            </a:r>
            <a:endParaRPr b="0" lang="en-US" sz="2200" spc="-1" strike="noStrike">
              <a:latin typeface="Arial"/>
            </a:endParaRPr>
          </a:p>
        </p:txBody>
      </p:sp>
      <p:sp>
        <p:nvSpPr>
          <p:cNvPr id="277" name="CustomShape 3"/>
          <p:cNvSpPr/>
          <p:nvPr/>
        </p:nvSpPr>
        <p:spPr>
          <a:xfrm>
            <a:off x="270000" y="6447600"/>
            <a:ext cx="10885320" cy="2271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Roboto"/>
                <a:ea typeface="Roboto"/>
              </a:rPr>
              <a:t>Vladimir Morozov (2019) – https://xrbristol.org.uk/2020/04/17/blog-xr-has-sticking-power/ – </a:t>
            </a:r>
            <a:r>
              <a:rPr b="0" lang="en-US" sz="900" spc="-1" strike="noStrike" u="sng">
                <a:solidFill>
                  <a:srgbClr val="0000ff"/>
                </a:solidFill>
                <a:uFillTx/>
                <a:latin typeface="Roboto"/>
                <a:ea typeface="Roboto"/>
                <a:hlinkClick r:id="rId1"/>
              </a:rPr>
              <a:t>CC BY-SA 4.0</a:t>
            </a:r>
            <a:r>
              <a:rPr b="0" lang="en-US" sz="900" spc="-1" strike="noStrike">
                <a:solidFill>
                  <a:srgbClr val="a6a6a6"/>
                </a:solidFill>
                <a:latin typeface="Roboto"/>
                <a:ea typeface="Roboto"/>
              </a:rPr>
              <a:t>.</a:t>
            </a:r>
            <a:endParaRPr b="0" lang="en-US" sz="900" spc="-1" strike="noStrike">
              <a:latin typeface="Arial"/>
            </a:endParaRPr>
          </a:p>
        </p:txBody>
      </p:sp>
      <p:pic>
        <p:nvPicPr>
          <p:cNvPr id="278" name="" descr=""/>
          <p:cNvPicPr/>
          <p:nvPr/>
        </p:nvPicPr>
        <p:blipFill>
          <a:blip r:embed="rId2"/>
          <a:stretch/>
        </p:blipFill>
        <p:spPr>
          <a:xfrm>
            <a:off x="1949040" y="1587600"/>
            <a:ext cx="7286040" cy="4859640"/>
          </a:xfrm>
          <a:prstGeom prst="rect">
            <a:avLst/>
          </a:prstGeom>
          <a:ln>
            <a:noFill/>
          </a:ln>
        </p:spPr>
      </p:pic>
    </p:spTree>
  </p:cSld>
  <mc:AlternateContent>
    <mc:Choice Requires="p14">
      <p:transition spd="slow" p14:dur="2000"/>
    </mc:Choice>
    <mc:Fallback>
      <p:transition spd="slow"/>
    </mc:Fallback>
  </mc:AlternateContent>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9" name="CustomShape 1"/>
          <p:cNvSpPr/>
          <p:nvPr/>
        </p:nvSpPr>
        <p:spPr>
          <a:xfrm>
            <a:off x="335520" y="764640"/>
            <a:ext cx="10738080" cy="4888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Activism</a:t>
            </a:r>
            <a:endParaRPr b="0" lang="en-US" sz="2400" spc="-1" strike="noStrike">
              <a:latin typeface="Arial"/>
            </a:endParaRPr>
          </a:p>
        </p:txBody>
      </p:sp>
      <p:sp>
        <p:nvSpPr>
          <p:cNvPr id="280" name="CustomShape 2"/>
          <p:cNvSpPr/>
          <p:nvPr/>
        </p:nvSpPr>
        <p:spPr>
          <a:xfrm>
            <a:off x="335520" y="1268640"/>
            <a:ext cx="10738080" cy="502560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spcBef>
                <a:spcPts val="360"/>
              </a:spcBef>
            </a:pPr>
            <a:r>
              <a:rPr b="0" lang="en-US" sz="1800" spc="-1" strike="noStrike">
                <a:solidFill>
                  <a:srgbClr val="000000"/>
                </a:solidFill>
                <a:latin typeface="DejaVu Sans"/>
                <a:ea typeface="DejaVu Sans"/>
              </a:rPr>
              <a:t>“</a:t>
            </a:r>
            <a:r>
              <a:rPr b="0" i="1" lang="en-US" sz="1800" spc="-1" strike="noStrike">
                <a:solidFill>
                  <a:srgbClr val="000000"/>
                </a:solidFill>
                <a:latin typeface="DejaVu Sans"/>
                <a:ea typeface="DejaVu Sans"/>
              </a:rPr>
              <a:t>Climate activists are sometimes depicted as dangerous radicals, but the truly dangerous radicals are the countries that are increasing the production of fossil fuels.</a:t>
            </a:r>
            <a:r>
              <a:rPr b="0" lang="en-US" sz="1800" spc="-1" strike="noStrike">
                <a:solidFill>
                  <a:srgbClr val="000000"/>
                </a:solidFill>
                <a:latin typeface="DejaVu Sans"/>
                <a:ea typeface="DejaVu Sans"/>
              </a:rPr>
              <a:t>”  </a:t>
            </a:r>
            <a:endParaRPr b="0" lang="en-US" sz="1800" spc="-1" strike="noStrike">
              <a:latin typeface="Arial"/>
            </a:endParaRPr>
          </a:p>
          <a:p>
            <a:pPr algn="ctr">
              <a:lnSpc>
                <a:spcPct val="100000"/>
              </a:lnSpc>
              <a:spcBef>
                <a:spcPts val="360"/>
              </a:spcBef>
            </a:pPr>
            <a:r>
              <a:rPr b="1" lang="en-US" sz="1800" spc="-1" strike="noStrike">
                <a:solidFill>
                  <a:srgbClr val="ffffff"/>
                </a:solidFill>
                <a:latin typeface="DejaVu Sans"/>
                <a:ea typeface="DejaVu Sans"/>
              </a:rPr>
              <a:t>United Nations Secretary General Antonio Guterres</a:t>
            </a:r>
            <a:endParaRPr b="0" lang="en-US" sz="1800" spc="-1" strike="noStrike">
              <a:latin typeface="Arial"/>
            </a:endParaRPr>
          </a:p>
        </p:txBody>
      </p:sp>
      <p:sp>
        <p:nvSpPr>
          <p:cNvPr id="281" name="CustomShape 3"/>
          <p:cNvSpPr/>
          <p:nvPr/>
        </p:nvSpPr>
        <p:spPr>
          <a:xfrm>
            <a:off x="361080" y="3223800"/>
            <a:ext cx="10787040" cy="116460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sp>
    </p:spTree>
  </p:cSld>
  <mc:AlternateContent>
    <mc:Choice Requires="p14">
      <p:transition spd="slow" p14:dur="2000"/>
    </mc:Choice>
    <mc:Fallback>
      <p:transition spd="slow"/>
    </mc:Fallback>
  </mc:AlternateContent>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2" name="CustomShape 1"/>
          <p:cNvSpPr/>
          <p:nvPr/>
        </p:nvSpPr>
        <p:spPr>
          <a:xfrm>
            <a:off x="335520" y="764640"/>
            <a:ext cx="10738080" cy="4888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Activism</a:t>
            </a:r>
            <a:endParaRPr b="0" lang="en-US" sz="2400" spc="-1" strike="noStrike">
              <a:latin typeface="Arial"/>
            </a:endParaRPr>
          </a:p>
        </p:txBody>
      </p:sp>
      <p:sp>
        <p:nvSpPr>
          <p:cNvPr id="283" name="CustomShape 2"/>
          <p:cNvSpPr/>
          <p:nvPr/>
        </p:nvSpPr>
        <p:spPr>
          <a:xfrm>
            <a:off x="335520" y="1268640"/>
            <a:ext cx="10738080" cy="502560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spcBef>
                <a:spcPts val="360"/>
              </a:spcBef>
            </a:pPr>
            <a:r>
              <a:rPr b="0" lang="en-US" sz="1800" spc="-1" strike="noStrike">
                <a:solidFill>
                  <a:srgbClr val="000000"/>
                </a:solidFill>
                <a:latin typeface="DejaVu Sans"/>
                <a:ea typeface="DejaVu Sans"/>
              </a:rPr>
              <a:t>“</a:t>
            </a:r>
            <a:r>
              <a:rPr b="0" i="1" lang="en-US" sz="1800" spc="-1" strike="noStrike">
                <a:solidFill>
                  <a:srgbClr val="000000"/>
                </a:solidFill>
                <a:latin typeface="DejaVu Sans"/>
                <a:ea typeface="DejaVu Sans"/>
              </a:rPr>
              <a:t>Climate activists are sometimes depicted as dangerous radicals, but the truly dangerous radicals are the countries that are increasing the production of fossil fuels.</a:t>
            </a:r>
            <a:r>
              <a:rPr b="0" lang="en-US" sz="1800" spc="-1" strike="noStrike">
                <a:solidFill>
                  <a:srgbClr val="000000"/>
                </a:solidFill>
                <a:latin typeface="DejaVu Sans"/>
                <a:ea typeface="DejaVu Sans"/>
              </a:rPr>
              <a:t>”  </a:t>
            </a:r>
            <a:endParaRPr b="0" lang="en-US" sz="1800" spc="-1" strike="noStrike">
              <a:latin typeface="Arial"/>
            </a:endParaRPr>
          </a:p>
          <a:p>
            <a:pPr algn="ctr">
              <a:lnSpc>
                <a:spcPct val="100000"/>
              </a:lnSpc>
              <a:spcBef>
                <a:spcPts val="360"/>
              </a:spcBef>
            </a:pPr>
            <a:r>
              <a:rPr b="1" lang="en-US" sz="1800" spc="-1" strike="noStrike">
                <a:solidFill>
                  <a:srgbClr val="000000"/>
                </a:solidFill>
                <a:latin typeface="DejaVu Sans"/>
                <a:ea typeface="DejaVu Sans"/>
              </a:rPr>
              <a:t>United Nations Secretary General Antonio Guterres</a:t>
            </a:r>
            <a:endParaRPr b="0" lang="en-US" sz="1800" spc="-1" strike="noStrike">
              <a:latin typeface="Arial"/>
            </a:endParaRPr>
          </a:p>
        </p:txBody>
      </p:sp>
      <p:sp>
        <p:nvSpPr>
          <p:cNvPr id="284" name="CustomShape 3"/>
          <p:cNvSpPr/>
          <p:nvPr/>
        </p:nvSpPr>
        <p:spPr>
          <a:xfrm>
            <a:off x="361080" y="3223800"/>
            <a:ext cx="10787040" cy="116460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sp>
    </p:spTree>
  </p:cSld>
  <mc:AlternateContent>
    <mc:Choice Requires="p14">
      <p:transition spd="slow" p14:dur="2000"/>
    </mc:Choice>
    <mc:Fallback>
      <p:transition spd="slow"/>
    </mc:Fallback>
  </mc:AlternateContent>
</p:sld>
</file>

<file path=ppt/slides/slide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5" name="CustomShape 1"/>
          <p:cNvSpPr/>
          <p:nvPr/>
        </p:nvSpPr>
        <p:spPr>
          <a:xfrm>
            <a:off x="335520" y="764640"/>
            <a:ext cx="10738080" cy="4888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Activism</a:t>
            </a:r>
            <a:endParaRPr b="0" lang="en-US" sz="2400" spc="-1" strike="noStrike">
              <a:latin typeface="Arial"/>
            </a:endParaRPr>
          </a:p>
        </p:txBody>
      </p:sp>
      <p:sp>
        <p:nvSpPr>
          <p:cNvPr id="286" name="CustomShape 2"/>
          <p:cNvSpPr/>
          <p:nvPr/>
        </p:nvSpPr>
        <p:spPr>
          <a:xfrm>
            <a:off x="428400" y="1148040"/>
            <a:ext cx="10353600" cy="49428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Extinction Rebellion (XR) </a:t>
            </a:r>
            <a:endParaRPr b="0" lang="en-US" sz="2200" spc="-1" strike="noStrike">
              <a:latin typeface="Arial"/>
            </a:endParaRPr>
          </a:p>
        </p:txBody>
      </p:sp>
      <p:sp>
        <p:nvSpPr>
          <p:cNvPr id="287" name="CustomShape 3"/>
          <p:cNvSpPr/>
          <p:nvPr/>
        </p:nvSpPr>
        <p:spPr>
          <a:xfrm>
            <a:off x="335520" y="1268640"/>
            <a:ext cx="10738080" cy="5025600"/>
          </a:xfrm>
          <a:prstGeom prst="rect">
            <a:avLst/>
          </a:prstGeom>
          <a:noFill/>
          <a:ln>
            <a:noFill/>
          </a:ln>
        </p:spPr>
        <p:style>
          <a:lnRef idx="0"/>
          <a:fillRef idx="0"/>
          <a:effectRef idx="0"/>
          <a:fontRef idx="minor"/>
        </p:style>
        <p:txBody>
          <a:bodyPr lIns="90000" rIns="90000" tIns="45000" bIns="45000" anchor="ctr">
            <a:noAutofit/>
          </a:bodyPr>
          <a:p>
            <a:pPr marL="195120" indent="-18072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Beyond just protesting (Lars Werner): </a:t>
            </a:r>
            <a:r>
              <a:rPr b="0" lang="en-US" sz="1800" spc="-1" strike="noStrike" u="sng">
                <a:solidFill>
                  <a:srgbClr val="0000ff"/>
                </a:solidFill>
                <a:uFillTx/>
                <a:latin typeface="DejaVu Sans"/>
                <a:ea typeface="DejaVu Sans"/>
                <a:hlinkClick r:id="rId1"/>
              </a:rPr>
              <a:t>Link</a:t>
            </a:r>
            <a:r>
              <a:rPr b="0" lang="en-US" sz="1800" spc="-1" strike="noStrike">
                <a:solidFill>
                  <a:srgbClr val="000000"/>
                </a:solidFill>
                <a:latin typeface="DejaVu Sans"/>
                <a:ea typeface="DejaVu Sans"/>
              </a:rPr>
              <a:t> </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0" name="CustomShape 1"/>
          <p:cNvSpPr/>
          <p:nvPr/>
        </p:nvSpPr>
        <p:spPr>
          <a:xfrm>
            <a:off x="335520" y="764640"/>
            <a:ext cx="10743480" cy="4942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Update Bonus Task Registration</a:t>
            </a:r>
            <a:endParaRPr b="0" lang="en-US" sz="2400" spc="-1" strike="noStrike">
              <a:latin typeface="Arial"/>
            </a:endParaRPr>
          </a:p>
        </p:txBody>
      </p:sp>
      <p:sp>
        <p:nvSpPr>
          <p:cNvPr id="101" name="CustomShape 2"/>
          <p:cNvSpPr/>
          <p:nvPr/>
        </p:nvSpPr>
        <p:spPr>
          <a:xfrm>
            <a:off x="335520" y="1268280"/>
            <a:ext cx="10743480" cy="5031000"/>
          </a:xfrm>
          <a:prstGeom prst="rect">
            <a:avLst/>
          </a:prstGeom>
          <a:noFill/>
          <a:ln>
            <a:noFill/>
          </a:ln>
        </p:spPr>
        <p:style>
          <a:lnRef idx="0"/>
          <a:fillRef idx="0"/>
          <a:effectRef idx="0"/>
          <a:fontRef idx="minor"/>
        </p:style>
        <p:txBody>
          <a:bodyPr lIns="90000" rIns="90000" tIns="45000" bIns="45000" anchor="ctr">
            <a:noAutofit/>
          </a:bodyPr>
          <a:p>
            <a:pPr marL="195120" indent="-18612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No projects :(</a:t>
            </a:r>
            <a:endParaRPr b="0" lang="en-US" sz="1800" spc="-1" strike="noStrike">
              <a:latin typeface="Arial"/>
            </a:endParaRPr>
          </a:p>
          <a:p>
            <a:pPr>
              <a:lnSpc>
                <a:spcPct val="100000"/>
              </a:lnSpc>
              <a:spcBef>
                <a:spcPts val="360"/>
              </a:spcBef>
            </a:pPr>
            <a:endParaRPr b="0" lang="en-US" sz="1800" spc="-1" strike="noStrike">
              <a:latin typeface="Arial"/>
            </a:endParaRPr>
          </a:p>
          <a:p>
            <a:pPr marL="195120" indent="-18612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Why?</a:t>
            </a:r>
            <a:endParaRPr b="0" lang="en-US" sz="1800" spc="-1" strike="noStrike">
              <a:latin typeface="Arial"/>
            </a:endParaRPr>
          </a:p>
          <a:p>
            <a:pPr lvl="1" marL="432000" indent="-21564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a) no team</a:t>
            </a:r>
            <a:endParaRPr b="0" lang="en-US" sz="1800" spc="-1" strike="noStrike">
              <a:latin typeface="Arial"/>
            </a:endParaRPr>
          </a:p>
          <a:p>
            <a:pPr lvl="1" marL="432000" indent="-21564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b) no project</a:t>
            </a:r>
            <a:endParaRPr b="0" lang="en-US" sz="1800" spc="-1" strike="noStrike">
              <a:latin typeface="Arial"/>
            </a:endParaRPr>
          </a:p>
          <a:p>
            <a:pPr lvl="1" marL="432000" indent="-21564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c) no time</a:t>
            </a:r>
            <a:endParaRPr b="0" lang="en-US" sz="1800" spc="-1" strike="noStrike">
              <a:latin typeface="Arial"/>
            </a:endParaRPr>
          </a:p>
          <a:p>
            <a:pPr lvl="1" marL="432000" indent="-21564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d) not interested </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8" name="CustomShape 1"/>
          <p:cNvSpPr/>
          <p:nvPr/>
        </p:nvSpPr>
        <p:spPr>
          <a:xfrm>
            <a:off x="335520" y="764640"/>
            <a:ext cx="10738080" cy="4888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Activism</a:t>
            </a:r>
            <a:endParaRPr b="0" lang="en-US" sz="2400" spc="-1" strike="noStrike">
              <a:latin typeface="Arial"/>
            </a:endParaRPr>
          </a:p>
        </p:txBody>
      </p:sp>
      <p:sp>
        <p:nvSpPr>
          <p:cNvPr id="289" name="CustomShape 2"/>
          <p:cNvSpPr/>
          <p:nvPr/>
        </p:nvSpPr>
        <p:spPr>
          <a:xfrm>
            <a:off x="428400" y="1148040"/>
            <a:ext cx="10353600" cy="49428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Last Generation (Letzte Generation)</a:t>
            </a:r>
            <a:endParaRPr b="0" lang="en-US" sz="2200" spc="-1" strike="noStrike">
              <a:latin typeface="Arial"/>
            </a:endParaRPr>
          </a:p>
        </p:txBody>
      </p:sp>
      <p:sp>
        <p:nvSpPr>
          <p:cNvPr id="290" name="CustomShape 3"/>
          <p:cNvSpPr/>
          <p:nvPr/>
        </p:nvSpPr>
        <p:spPr>
          <a:xfrm>
            <a:off x="270000" y="6447600"/>
            <a:ext cx="10885320" cy="2271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Roboto"/>
                <a:ea typeface="Roboto"/>
              </a:rPr>
              <a:t>Stefan Müller (2021) – https://www.flickr.com/photos/184802432@N05/51541641486 – </a:t>
            </a:r>
            <a:r>
              <a:rPr b="0" lang="en-US" sz="900" spc="-1" strike="noStrike" u="sng">
                <a:solidFill>
                  <a:srgbClr val="0000ff"/>
                </a:solidFill>
                <a:uFillTx/>
                <a:latin typeface="Roboto"/>
                <a:ea typeface="Roboto"/>
                <a:hlinkClick r:id="rId1"/>
              </a:rPr>
              <a:t>CC BY 2.0</a:t>
            </a:r>
            <a:r>
              <a:rPr b="0" lang="en-US" sz="900" spc="-1" strike="noStrike">
                <a:solidFill>
                  <a:srgbClr val="a6a6a6"/>
                </a:solidFill>
                <a:latin typeface="Roboto"/>
                <a:ea typeface="Roboto"/>
              </a:rPr>
              <a:t>.</a:t>
            </a:r>
            <a:endParaRPr b="0" lang="en-US" sz="900" spc="-1" strike="noStrike">
              <a:latin typeface="Arial"/>
            </a:endParaRPr>
          </a:p>
        </p:txBody>
      </p:sp>
      <p:pic>
        <p:nvPicPr>
          <p:cNvPr id="291" name="" descr=""/>
          <p:cNvPicPr/>
          <p:nvPr/>
        </p:nvPicPr>
        <p:blipFill>
          <a:blip r:embed="rId2"/>
          <a:stretch/>
        </p:blipFill>
        <p:spPr>
          <a:xfrm>
            <a:off x="4473000" y="1828800"/>
            <a:ext cx="6773760" cy="4515840"/>
          </a:xfrm>
          <a:prstGeom prst="rect">
            <a:avLst/>
          </a:prstGeom>
          <a:ln>
            <a:noFill/>
          </a:ln>
        </p:spPr>
      </p:pic>
      <p:sp>
        <p:nvSpPr>
          <p:cNvPr id="292" name="CustomShape 4"/>
          <p:cNvSpPr/>
          <p:nvPr/>
        </p:nvSpPr>
        <p:spPr>
          <a:xfrm>
            <a:off x="335520" y="1645920"/>
            <a:ext cx="4053240" cy="4648320"/>
          </a:xfrm>
          <a:prstGeom prst="rect">
            <a:avLst/>
          </a:prstGeom>
          <a:noFill/>
          <a:ln>
            <a:noFill/>
          </a:ln>
        </p:spPr>
        <p:style>
          <a:lnRef idx="0"/>
          <a:fillRef idx="0"/>
          <a:effectRef idx="0"/>
          <a:fontRef idx="minor"/>
        </p:style>
        <p:txBody>
          <a:bodyPr lIns="90000" rIns="90000" tIns="45000" bIns="45000" anchor="ctr">
            <a:noAutofit/>
          </a:bodyPr>
          <a:p>
            <a:pPr marL="195120" indent="-18072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2021 → before the elections in Germany</a:t>
            </a:r>
            <a:endParaRPr b="0" lang="en-US" sz="1800" spc="-1" strike="noStrike">
              <a:latin typeface="Arial"/>
            </a:endParaRPr>
          </a:p>
          <a:p>
            <a:pPr marL="195120" indent="-18072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27 days hunger strike (picture day 25) → afterwards Intensive Care Unit</a:t>
            </a:r>
            <a:endParaRPr b="0" lang="en-US" sz="1800" spc="-1" strike="noStrike">
              <a:latin typeface="Arial"/>
            </a:endParaRPr>
          </a:p>
          <a:p>
            <a:pPr marL="195120" indent="-18072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Together with other climate activists, Jeschke wanted to use this drastic means to draw attention to the climate crisis and achieve a discussion with the candidates for chancellor.</a:t>
            </a:r>
            <a:endParaRPr b="0" lang="en-US" sz="1800" spc="-1" strike="noStrike">
              <a:latin typeface="Arial"/>
            </a:endParaRPr>
          </a:p>
          <a:p>
            <a:pPr marL="195120" indent="-18072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Olaf Scholz (Chancellor Germany) and Last Generation → </a:t>
            </a:r>
            <a:r>
              <a:rPr b="0" lang="en-US" sz="1800" spc="-1" strike="noStrike" u="sng">
                <a:solidFill>
                  <a:srgbClr val="0000ff"/>
                </a:solidFill>
                <a:uFillTx/>
                <a:latin typeface="DejaVu Sans"/>
                <a:ea typeface="DejaVu Sans"/>
                <a:hlinkClick r:id="rId3"/>
              </a:rPr>
              <a:t>Video</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3" name="CustomShape 1"/>
          <p:cNvSpPr/>
          <p:nvPr/>
        </p:nvSpPr>
        <p:spPr>
          <a:xfrm>
            <a:off x="335520" y="764640"/>
            <a:ext cx="10744200" cy="49500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Activism</a:t>
            </a:r>
            <a:endParaRPr b="0" lang="en-US" sz="2400" spc="-1" strike="noStrike">
              <a:latin typeface="Arial"/>
            </a:endParaRPr>
          </a:p>
        </p:txBody>
      </p:sp>
      <p:sp>
        <p:nvSpPr>
          <p:cNvPr id="294" name="CustomShape 2"/>
          <p:cNvSpPr/>
          <p:nvPr/>
        </p:nvSpPr>
        <p:spPr>
          <a:xfrm>
            <a:off x="335520" y="1268280"/>
            <a:ext cx="10744200" cy="5031720"/>
          </a:xfrm>
          <a:prstGeom prst="rect">
            <a:avLst/>
          </a:prstGeom>
          <a:noFill/>
          <a:ln>
            <a:noFill/>
          </a:ln>
        </p:spPr>
        <p:style>
          <a:lnRef idx="0"/>
          <a:fillRef idx="0"/>
          <a:effectRef idx="0"/>
          <a:fontRef idx="minor"/>
        </p:style>
      </p:sp>
      <p:sp>
        <p:nvSpPr>
          <p:cNvPr id="295" name="CustomShape 3"/>
          <p:cNvSpPr/>
          <p:nvPr/>
        </p:nvSpPr>
        <p:spPr>
          <a:xfrm>
            <a:off x="432720" y="1148040"/>
            <a:ext cx="10353600" cy="49428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Neubauer, et al. vs. Germany</a:t>
            </a:r>
            <a:endParaRPr b="0" lang="en-US" sz="2200" spc="-1" strike="noStrike">
              <a:latin typeface="Arial"/>
            </a:endParaRPr>
          </a:p>
        </p:txBody>
      </p:sp>
      <p:sp>
        <p:nvSpPr>
          <p:cNvPr id="296" name="CustomShape 4"/>
          <p:cNvSpPr/>
          <p:nvPr/>
        </p:nvSpPr>
        <p:spPr>
          <a:xfrm>
            <a:off x="335520" y="1274400"/>
            <a:ext cx="10738080" cy="5025600"/>
          </a:xfrm>
          <a:prstGeom prst="rect">
            <a:avLst/>
          </a:prstGeom>
          <a:noFill/>
          <a:ln>
            <a:noFill/>
          </a:ln>
        </p:spPr>
        <p:style>
          <a:lnRef idx="0"/>
          <a:fillRef idx="0"/>
          <a:effectRef idx="0"/>
          <a:fontRef idx="minor"/>
        </p:style>
      </p:sp>
      <p:sp>
        <p:nvSpPr>
          <p:cNvPr id="297" name="CustomShape 5"/>
          <p:cNvSpPr/>
          <p:nvPr/>
        </p:nvSpPr>
        <p:spPr>
          <a:xfrm>
            <a:off x="263520" y="6411600"/>
            <a:ext cx="1015884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Roboto"/>
                <a:ea typeface="Roboto"/>
              </a:rPr>
              <a:t>https://www.germanwatch.org/en/node/20134</a:t>
            </a:r>
            <a:endParaRPr b="0" lang="en-US" sz="900" spc="-1" strike="noStrike">
              <a:latin typeface="Arial"/>
            </a:endParaRPr>
          </a:p>
        </p:txBody>
      </p:sp>
    </p:spTree>
  </p:cSld>
  <mc:AlternateContent>
    <mc:Choice Requires="p14">
      <p:transition spd="slow" p14:dur="2000"/>
    </mc:Choice>
    <mc:Fallback>
      <p:transition spd="slow"/>
    </mc:Fallback>
  </mc:AlternateContent>
</p:sld>
</file>

<file path=ppt/slides/slide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8" name="CustomShape 1"/>
          <p:cNvSpPr/>
          <p:nvPr/>
        </p:nvSpPr>
        <p:spPr>
          <a:xfrm>
            <a:off x="335520" y="764640"/>
            <a:ext cx="10744200" cy="49500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Activism</a:t>
            </a:r>
            <a:endParaRPr b="0" lang="en-US" sz="2400" spc="-1" strike="noStrike">
              <a:latin typeface="Arial"/>
            </a:endParaRPr>
          </a:p>
        </p:txBody>
      </p:sp>
      <p:sp>
        <p:nvSpPr>
          <p:cNvPr id="299" name="CustomShape 2"/>
          <p:cNvSpPr/>
          <p:nvPr/>
        </p:nvSpPr>
        <p:spPr>
          <a:xfrm>
            <a:off x="335520" y="1268280"/>
            <a:ext cx="10744200" cy="5031720"/>
          </a:xfrm>
          <a:prstGeom prst="rect">
            <a:avLst/>
          </a:prstGeom>
          <a:noFill/>
          <a:ln>
            <a:noFill/>
          </a:ln>
        </p:spPr>
        <p:style>
          <a:lnRef idx="0"/>
          <a:fillRef idx="0"/>
          <a:effectRef idx="0"/>
          <a:fontRef idx="minor"/>
        </p:style>
      </p:sp>
      <p:sp>
        <p:nvSpPr>
          <p:cNvPr id="300" name="CustomShape 3"/>
          <p:cNvSpPr/>
          <p:nvPr/>
        </p:nvSpPr>
        <p:spPr>
          <a:xfrm>
            <a:off x="432720" y="1148040"/>
            <a:ext cx="10353600" cy="49428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Neubauer, et al. vs. Germany</a:t>
            </a:r>
            <a:endParaRPr b="0" lang="en-US" sz="2200" spc="-1" strike="noStrike">
              <a:latin typeface="Arial"/>
            </a:endParaRPr>
          </a:p>
        </p:txBody>
      </p:sp>
      <p:sp>
        <p:nvSpPr>
          <p:cNvPr id="301" name="CustomShape 4"/>
          <p:cNvSpPr/>
          <p:nvPr/>
        </p:nvSpPr>
        <p:spPr>
          <a:xfrm>
            <a:off x="335520" y="1274400"/>
            <a:ext cx="10738080" cy="5025600"/>
          </a:xfrm>
          <a:prstGeom prst="rect">
            <a:avLst/>
          </a:prstGeom>
          <a:noFill/>
          <a:ln>
            <a:noFill/>
          </a:ln>
        </p:spPr>
        <p:style>
          <a:lnRef idx="0"/>
          <a:fillRef idx="0"/>
          <a:effectRef idx="0"/>
          <a:fontRef idx="minor"/>
        </p:style>
        <p:txBody>
          <a:bodyPr lIns="90000" rIns="90000" tIns="45000" bIns="45000" anchor="ctr">
            <a:noAutofit/>
          </a:bodyPr>
          <a:p>
            <a:pPr marL="195120" indent="-18072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Nine young people from Germany sued Germany</a:t>
            </a:r>
            <a:endParaRPr b="0" lang="en-US" sz="1800" spc="-1" strike="noStrike">
              <a:latin typeface="Arial"/>
            </a:endParaRPr>
          </a:p>
          <a:p>
            <a:pPr marL="195120" indent="-18072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They argue: “</a:t>
            </a:r>
            <a:r>
              <a:rPr b="0" i="1" lang="en-US" sz="1800" spc="-1" strike="noStrike">
                <a:solidFill>
                  <a:srgbClr val="000000"/>
                </a:solidFill>
                <a:latin typeface="DejaVu Sans"/>
                <a:ea typeface="DejaVu Sans"/>
              </a:rPr>
              <a:t>that the goals and measures of the Federal Climate Protection Act are not sufficient to effectively protect their fundamental rights from the consequences of the climate crisis as well as to fulfill the government’s obligations under the Paris Agreement.</a:t>
            </a:r>
            <a:r>
              <a:rPr b="0" lang="en-US" sz="1800" spc="-1" strike="noStrike">
                <a:solidFill>
                  <a:srgbClr val="000000"/>
                </a:solidFill>
                <a:latin typeface="DejaVu Sans"/>
                <a:ea typeface="DejaVu Sans"/>
              </a:rPr>
              <a:t>”</a:t>
            </a: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r>
              <a:rPr b="1" lang="en-US" sz="1800" spc="-1" strike="noStrike">
                <a:solidFill>
                  <a:srgbClr val="ffffff"/>
                </a:solidFill>
                <a:latin typeface="DejaVu Sans"/>
                <a:ea typeface="DejaVu Sans"/>
              </a:rPr>
              <a:t>They won!</a:t>
            </a:r>
            <a:r>
              <a:rPr b="0" lang="en-US" sz="1800" spc="-1" strike="noStrike">
                <a:solidFill>
                  <a:srgbClr val="ffffff"/>
                </a:solidFill>
                <a:latin typeface="DejaVu Sans"/>
                <a:ea typeface="DejaVu Sans"/>
              </a:rPr>
              <a:t> → “</a:t>
            </a:r>
            <a:r>
              <a:rPr b="0" i="1" lang="en-US" sz="1800" spc="-1" strike="noStrike">
                <a:solidFill>
                  <a:srgbClr val="ffffff"/>
                </a:solidFill>
                <a:latin typeface="DejaVu Sans"/>
                <a:ea typeface="DejaVu Sans"/>
              </a:rPr>
              <a:t>Freedoms and fundamental rights are already being violated today by insufficient climate protection. The legislator must adapt the Federal Climate Protection Act by the end of 2022</a:t>
            </a:r>
            <a:r>
              <a:rPr b="0" lang="en-US" sz="1800" spc="-1" strike="noStrike">
                <a:solidFill>
                  <a:srgbClr val="ffffff"/>
                </a:solidFill>
                <a:latin typeface="DejaVu Sans"/>
                <a:ea typeface="DejaVu Sans"/>
              </a:rPr>
              <a:t>”</a:t>
            </a: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a:p>
            <a:pPr algn="ctr">
              <a:lnSpc>
                <a:spcPct val="100000"/>
              </a:lnSpc>
              <a:spcBef>
                <a:spcPts val="360"/>
              </a:spcBef>
            </a:pPr>
            <a:r>
              <a:rPr b="0" i="1" lang="en-US" sz="1800" spc="-1" strike="noStrike">
                <a:solidFill>
                  <a:srgbClr val="ffffff"/>
                </a:solidFill>
                <a:latin typeface="DejaVu Sans"/>
                <a:ea typeface="DejaVu Sans"/>
              </a:rPr>
              <a:t>“</a:t>
            </a:r>
            <a:r>
              <a:rPr b="0" i="1" lang="en-US" sz="1800" spc="-1" strike="noStrike">
                <a:solidFill>
                  <a:srgbClr val="ffffff"/>
                </a:solidFill>
                <a:latin typeface="DejaVu Sans"/>
                <a:ea typeface="DejaVu Sans"/>
              </a:rPr>
              <a:t>Climate protection is not nice-to-have,  fair climate protection is a fundamental right, that is now official. A huge success - for everyone and especially for us young people who have been on climate strike for their future for over two years. We will now continue to fight for a 1.5 degree policy that is fair to all generations.” – Luisa Neubauer</a:t>
            </a:r>
            <a:endParaRPr b="0" lang="en-US" sz="1800" spc="-1" strike="noStrike">
              <a:latin typeface="Arial"/>
            </a:endParaRPr>
          </a:p>
        </p:txBody>
      </p:sp>
      <p:sp>
        <p:nvSpPr>
          <p:cNvPr id="302" name="CustomShape 5"/>
          <p:cNvSpPr/>
          <p:nvPr/>
        </p:nvSpPr>
        <p:spPr>
          <a:xfrm>
            <a:off x="263520" y="6411600"/>
            <a:ext cx="1015884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Roboto"/>
                <a:ea typeface="Roboto"/>
              </a:rPr>
              <a:t>https://www.germanwatch.org/en/node/20134</a:t>
            </a:r>
            <a:endParaRPr b="0" lang="en-US" sz="900" spc="-1" strike="noStrike">
              <a:latin typeface="Arial"/>
            </a:endParaRPr>
          </a:p>
        </p:txBody>
      </p:sp>
    </p:spTree>
  </p:cSld>
  <mc:AlternateContent>
    <mc:Choice Requires="p14">
      <p:transition spd="slow" p14:dur="2000"/>
    </mc:Choice>
    <mc:Fallback>
      <p:transition spd="slow"/>
    </mc:Fallback>
  </mc:AlternateContent>
</p:sld>
</file>

<file path=ppt/slides/slide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3" name="CustomShape 1"/>
          <p:cNvSpPr/>
          <p:nvPr/>
        </p:nvSpPr>
        <p:spPr>
          <a:xfrm>
            <a:off x="335520" y="764640"/>
            <a:ext cx="10744200" cy="49500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Activism</a:t>
            </a:r>
            <a:endParaRPr b="0" lang="en-US" sz="2400" spc="-1" strike="noStrike">
              <a:latin typeface="Arial"/>
            </a:endParaRPr>
          </a:p>
        </p:txBody>
      </p:sp>
      <p:sp>
        <p:nvSpPr>
          <p:cNvPr id="304" name="CustomShape 2"/>
          <p:cNvSpPr/>
          <p:nvPr/>
        </p:nvSpPr>
        <p:spPr>
          <a:xfrm>
            <a:off x="335520" y="1268280"/>
            <a:ext cx="10744200" cy="5031720"/>
          </a:xfrm>
          <a:prstGeom prst="rect">
            <a:avLst/>
          </a:prstGeom>
          <a:noFill/>
          <a:ln>
            <a:noFill/>
          </a:ln>
        </p:spPr>
        <p:style>
          <a:lnRef idx="0"/>
          <a:fillRef idx="0"/>
          <a:effectRef idx="0"/>
          <a:fontRef idx="minor"/>
        </p:style>
      </p:sp>
      <p:sp>
        <p:nvSpPr>
          <p:cNvPr id="305" name="CustomShape 3"/>
          <p:cNvSpPr/>
          <p:nvPr/>
        </p:nvSpPr>
        <p:spPr>
          <a:xfrm>
            <a:off x="432720" y="1148040"/>
            <a:ext cx="10353600" cy="49428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Neubauer, et al. vs. Germany</a:t>
            </a:r>
            <a:endParaRPr b="0" lang="en-US" sz="2200" spc="-1" strike="noStrike">
              <a:latin typeface="Arial"/>
            </a:endParaRPr>
          </a:p>
        </p:txBody>
      </p:sp>
      <p:sp>
        <p:nvSpPr>
          <p:cNvPr id="306" name="CustomShape 4"/>
          <p:cNvSpPr/>
          <p:nvPr/>
        </p:nvSpPr>
        <p:spPr>
          <a:xfrm>
            <a:off x="335520" y="1274400"/>
            <a:ext cx="10738080" cy="5025600"/>
          </a:xfrm>
          <a:prstGeom prst="rect">
            <a:avLst/>
          </a:prstGeom>
          <a:noFill/>
          <a:ln>
            <a:noFill/>
          </a:ln>
        </p:spPr>
        <p:style>
          <a:lnRef idx="0"/>
          <a:fillRef idx="0"/>
          <a:effectRef idx="0"/>
          <a:fontRef idx="minor"/>
        </p:style>
        <p:txBody>
          <a:bodyPr lIns="90000" rIns="90000" tIns="45000" bIns="45000" anchor="ctr">
            <a:noAutofit/>
          </a:bodyPr>
          <a:p>
            <a:pPr marL="195120" indent="-18072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Nine young people from Germany sued Germany</a:t>
            </a:r>
            <a:endParaRPr b="0" lang="en-US" sz="1800" spc="-1" strike="noStrike">
              <a:latin typeface="Arial"/>
            </a:endParaRPr>
          </a:p>
          <a:p>
            <a:pPr marL="195120" indent="-18072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They argue: “</a:t>
            </a:r>
            <a:r>
              <a:rPr b="0" i="1" lang="en-US" sz="1800" spc="-1" strike="noStrike">
                <a:solidFill>
                  <a:srgbClr val="000000"/>
                </a:solidFill>
                <a:latin typeface="DejaVu Sans"/>
                <a:ea typeface="DejaVu Sans"/>
              </a:rPr>
              <a:t>that the goals and measures of the Federal Climate Protection Act are not sufficient to effectively protect their fundamental rights from the consequences of the climate crisis as well as to fulfill the government’s obligations under the Paris Agreement.</a:t>
            </a:r>
            <a:r>
              <a:rPr b="0" lang="en-US" sz="1800" spc="-1" strike="noStrike">
                <a:solidFill>
                  <a:srgbClr val="000000"/>
                </a:solidFill>
                <a:latin typeface="DejaVu Sans"/>
                <a:ea typeface="DejaVu Sans"/>
              </a:rPr>
              <a:t>”</a:t>
            </a: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r>
              <a:rPr b="1" lang="en-US" sz="1800" spc="-1" strike="noStrike">
                <a:solidFill>
                  <a:srgbClr val="000000"/>
                </a:solidFill>
                <a:latin typeface="DejaVu Sans"/>
                <a:ea typeface="DejaVu Sans"/>
              </a:rPr>
              <a:t>They won!</a:t>
            </a:r>
            <a:r>
              <a:rPr b="0" lang="en-US" sz="1800" spc="-1" strike="noStrike">
                <a:solidFill>
                  <a:srgbClr val="000000"/>
                </a:solidFill>
                <a:latin typeface="DejaVu Sans"/>
                <a:ea typeface="DejaVu Sans"/>
              </a:rPr>
              <a:t> → “</a:t>
            </a:r>
            <a:r>
              <a:rPr b="0" i="1" lang="en-US" sz="1800" spc="-1" strike="noStrike">
                <a:solidFill>
                  <a:srgbClr val="000000"/>
                </a:solidFill>
                <a:latin typeface="DejaVu Sans"/>
                <a:ea typeface="DejaVu Sans"/>
              </a:rPr>
              <a:t>Freedoms and fundamental rights are already being violated today by insufficient climate protection. The legislator must adapt the Federal Climate Protection Act by the end of 2022</a:t>
            </a:r>
            <a:r>
              <a:rPr b="0" lang="en-US" sz="1800" spc="-1" strike="noStrike">
                <a:solidFill>
                  <a:srgbClr val="000000"/>
                </a:solidFill>
                <a:latin typeface="DejaVu Sans"/>
                <a:ea typeface="DejaVu Sans"/>
              </a:rPr>
              <a:t>”</a:t>
            </a: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a:p>
            <a:pPr algn="ctr">
              <a:lnSpc>
                <a:spcPct val="100000"/>
              </a:lnSpc>
              <a:spcBef>
                <a:spcPts val="360"/>
              </a:spcBef>
            </a:pPr>
            <a:r>
              <a:rPr b="0" i="1" lang="en-US" sz="1800" spc="-1" strike="noStrike">
                <a:solidFill>
                  <a:srgbClr val="000000"/>
                </a:solidFill>
                <a:latin typeface="DejaVu Sans"/>
                <a:ea typeface="DejaVu Sans"/>
              </a:rPr>
              <a:t>“</a:t>
            </a:r>
            <a:r>
              <a:rPr b="0" i="1" lang="en-US" sz="1800" spc="-1" strike="noStrike">
                <a:solidFill>
                  <a:srgbClr val="000000"/>
                </a:solidFill>
                <a:latin typeface="DejaVu Sans"/>
                <a:ea typeface="DejaVu Sans"/>
              </a:rPr>
              <a:t>Climate protection is not nice-to-have,  fair climate protection is a fundamental right, that is now official. A huge success - for everyone and especially for us young people who have been on climate strike for their future for over two years. We will now continue to fight for a 1.5 degree policy that is fair to all generations.” – Luisa Neubauer</a:t>
            </a:r>
            <a:endParaRPr b="0" lang="en-US" sz="1800" spc="-1" strike="noStrike">
              <a:latin typeface="Arial"/>
            </a:endParaRPr>
          </a:p>
        </p:txBody>
      </p:sp>
      <p:sp>
        <p:nvSpPr>
          <p:cNvPr id="307" name="CustomShape 5"/>
          <p:cNvSpPr/>
          <p:nvPr/>
        </p:nvSpPr>
        <p:spPr>
          <a:xfrm>
            <a:off x="263520" y="6411600"/>
            <a:ext cx="1015884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Roboto"/>
                <a:ea typeface="Roboto"/>
              </a:rPr>
              <a:t>https://www.germanwatch.org/en/node/20134</a:t>
            </a:r>
            <a:endParaRPr b="0" lang="en-US" sz="900" spc="-1" strike="noStrike">
              <a:latin typeface="Arial"/>
            </a:endParaRPr>
          </a:p>
        </p:txBody>
      </p:sp>
      <p:sp>
        <p:nvSpPr>
          <p:cNvPr id="308" name="CustomShape 6"/>
          <p:cNvSpPr/>
          <p:nvPr/>
        </p:nvSpPr>
        <p:spPr>
          <a:xfrm>
            <a:off x="367560" y="4754880"/>
            <a:ext cx="10787040" cy="145512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sp>
      <p:sp>
        <p:nvSpPr>
          <p:cNvPr id="309" name="CustomShape 7"/>
          <p:cNvSpPr/>
          <p:nvPr/>
        </p:nvSpPr>
        <p:spPr>
          <a:xfrm>
            <a:off x="361080" y="3223440"/>
            <a:ext cx="10787040" cy="116460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sp>
    </p:spTree>
  </p:cSld>
  <mc:AlternateContent>
    <mc:Choice Requires="p14">
      <p:transition spd="slow" p14:dur="2000"/>
    </mc:Choice>
    <mc:Fallback>
      <p:transition spd="slow"/>
    </mc:Fallback>
  </mc:AlternateContent>
</p:sld>
</file>

<file path=ppt/slides/slide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0" name="CustomShape 1"/>
          <p:cNvSpPr/>
          <p:nvPr/>
        </p:nvSpPr>
        <p:spPr>
          <a:xfrm>
            <a:off x="335520" y="4406760"/>
            <a:ext cx="10736640" cy="13456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3000" spc="-1" strike="noStrike" cap="all">
                <a:solidFill>
                  <a:srgbClr val="008c4f"/>
                </a:solidFill>
                <a:latin typeface="Arial Unicode MS"/>
                <a:ea typeface="DejaVu Sans"/>
              </a:rPr>
              <a:t>Sustainable Development Goals</a:t>
            </a:r>
            <a:endParaRPr b="0" lang="en-US" sz="3000" spc="-1" strike="noStrike">
              <a:latin typeface="Arial"/>
            </a:endParaRPr>
          </a:p>
        </p:txBody>
      </p:sp>
      <p:sp>
        <p:nvSpPr>
          <p:cNvPr id="311" name="CustomShape 2"/>
          <p:cNvSpPr/>
          <p:nvPr/>
        </p:nvSpPr>
        <p:spPr>
          <a:xfrm>
            <a:off x="335520" y="2906640"/>
            <a:ext cx="10736640" cy="1483560"/>
          </a:xfrm>
          <a:prstGeom prst="rect">
            <a:avLst/>
          </a:prstGeom>
          <a:no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2" name="CustomShape 1"/>
          <p:cNvSpPr/>
          <p:nvPr/>
        </p:nvSpPr>
        <p:spPr>
          <a:xfrm>
            <a:off x="335520" y="764640"/>
            <a:ext cx="10738080" cy="4888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Sustainable Development Goals</a:t>
            </a:r>
            <a:endParaRPr b="0" lang="en-US" sz="2400" spc="-1" strike="noStrike">
              <a:latin typeface="Arial"/>
            </a:endParaRPr>
          </a:p>
        </p:txBody>
      </p:sp>
      <p:sp>
        <p:nvSpPr>
          <p:cNvPr id="313" name="CustomShape 2"/>
          <p:cNvSpPr/>
          <p:nvPr/>
        </p:nvSpPr>
        <p:spPr>
          <a:xfrm>
            <a:off x="335520" y="1268640"/>
            <a:ext cx="10738080" cy="5025600"/>
          </a:xfrm>
          <a:prstGeom prst="rect">
            <a:avLst/>
          </a:prstGeom>
          <a:noFill/>
          <a:ln>
            <a:noFill/>
          </a:ln>
        </p:spPr>
        <p:style>
          <a:lnRef idx="0"/>
          <a:fillRef idx="0"/>
          <a:effectRef idx="0"/>
          <a:fontRef idx="minor"/>
        </p:style>
        <p:txBody>
          <a:bodyPr lIns="90000" rIns="90000" tIns="45000" bIns="45000" anchor="ctr">
            <a:noAutofit/>
          </a:bodyPr>
          <a:p>
            <a:pPr marL="195120" indent="-18072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Sustainable Development Goals → SDGs</a:t>
            </a:r>
            <a:endParaRPr b="0" lang="en-US" sz="1800" spc="-1" strike="noStrike">
              <a:latin typeface="Arial"/>
            </a:endParaRPr>
          </a:p>
          <a:p>
            <a:pPr marL="195120" indent="-18072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17 interlinked goals</a:t>
            </a:r>
            <a:endParaRPr b="0" lang="en-US" sz="1800" spc="-1" strike="noStrike">
              <a:latin typeface="Arial"/>
            </a:endParaRPr>
          </a:p>
          <a:p>
            <a:pPr marL="195120" indent="-18072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Proposed in 2015 by the United Nations General Assembly </a:t>
            </a:r>
            <a:endParaRPr b="0" lang="en-US" sz="1800" spc="-1" strike="noStrike">
              <a:latin typeface="Arial"/>
            </a:endParaRPr>
          </a:p>
          <a:p>
            <a:pPr marL="195120" indent="-18072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To be achieved by 2030 by all UN member states</a:t>
            </a:r>
            <a:endParaRPr b="0" lang="en-US" sz="1800" spc="-1" strike="noStrike">
              <a:latin typeface="Arial"/>
            </a:endParaRPr>
          </a:p>
          <a:p>
            <a:pPr marL="195120" indent="-18072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Each goal typically has 8–12 targets, and each target has between 1-4 indicators used to measure progress toward reaching the targets. </a:t>
            </a: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a:p>
            <a:pPr algn="ctr">
              <a:lnSpc>
                <a:spcPct val="100000"/>
              </a:lnSpc>
              <a:spcBef>
                <a:spcPts val="360"/>
              </a:spcBef>
            </a:pPr>
            <a:r>
              <a:rPr b="0" i="1" lang="en-US" sz="1800" spc="-1" strike="noStrike">
                <a:solidFill>
                  <a:srgbClr val="000000"/>
                </a:solidFill>
                <a:latin typeface="DejaVu Sans"/>
                <a:ea typeface="DejaVu Sans"/>
              </a:rPr>
              <a:t>“</a:t>
            </a:r>
            <a:r>
              <a:rPr b="0" i="1" lang="en-US" sz="1800" spc="-1" strike="noStrike">
                <a:solidFill>
                  <a:srgbClr val="000000"/>
                </a:solidFill>
                <a:latin typeface="DejaVu Sans"/>
                <a:ea typeface="DejaVu Sans"/>
              </a:rPr>
              <a:t>A blueprint to achieve a better and more sustainable future for all people and the world by 2030” – United Nations General Assembly</a:t>
            </a:r>
            <a:endParaRPr b="0" lang="en-US" sz="1800" spc="-1" strike="noStrike">
              <a:latin typeface="Arial"/>
            </a:endParaRPr>
          </a:p>
        </p:txBody>
      </p:sp>
      <p:sp>
        <p:nvSpPr>
          <p:cNvPr id="314" name="CustomShape 3"/>
          <p:cNvSpPr/>
          <p:nvPr/>
        </p:nvSpPr>
        <p:spPr>
          <a:xfrm>
            <a:off x="432720" y="1148040"/>
            <a:ext cx="10353600" cy="49428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Overview</a:t>
            </a:r>
            <a:endParaRPr b="0" lang="en-US" sz="2200" spc="-1" strike="noStrike">
              <a:latin typeface="Arial"/>
            </a:endParaRPr>
          </a:p>
        </p:txBody>
      </p:sp>
      <p:sp>
        <p:nvSpPr>
          <p:cNvPr id="315" name="CustomShape 4"/>
          <p:cNvSpPr/>
          <p:nvPr/>
        </p:nvSpPr>
        <p:spPr>
          <a:xfrm>
            <a:off x="345240" y="4389120"/>
            <a:ext cx="10787040" cy="136368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sp>
    </p:spTree>
  </p:cSld>
  <mc:AlternateContent>
    <mc:Choice Requires="p14">
      <p:transition spd="slow" p14:dur="2000"/>
    </mc:Choice>
    <mc:Fallback>
      <p:transition spd="slow"/>
    </mc:Fallback>
  </mc:AlternateContent>
</p:sld>
</file>

<file path=ppt/slides/slide5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6" name="CustomShape 1"/>
          <p:cNvSpPr/>
          <p:nvPr/>
        </p:nvSpPr>
        <p:spPr>
          <a:xfrm>
            <a:off x="335520" y="764640"/>
            <a:ext cx="10738080" cy="4888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Sustainable Development Goals</a:t>
            </a:r>
            <a:endParaRPr b="0" lang="en-US" sz="2400" spc="-1" strike="noStrike">
              <a:latin typeface="Arial"/>
            </a:endParaRPr>
          </a:p>
        </p:txBody>
      </p:sp>
      <p:pic>
        <p:nvPicPr>
          <p:cNvPr id="317" name="" descr=""/>
          <p:cNvPicPr/>
          <p:nvPr/>
        </p:nvPicPr>
        <p:blipFill>
          <a:blip r:embed="rId1"/>
          <a:stretch/>
        </p:blipFill>
        <p:spPr>
          <a:xfrm>
            <a:off x="1603440" y="1255320"/>
            <a:ext cx="8146800" cy="5191560"/>
          </a:xfrm>
          <a:prstGeom prst="rect">
            <a:avLst/>
          </a:prstGeom>
          <a:ln>
            <a:noFill/>
          </a:ln>
        </p:spPr>
      </p:pic>
      <p:sp>
        <p:nvSpPr>
          <p:cNvPr id="318" name="CustomShape 2"/>
          <p:cNvSpPr/>
          <p:nvPr/>
        </p:nvSpPr>
        <p:spPr>
          <a:xfrm>
            <a:off x="263520" y="6411600"/>
            <a:ext cx="1015884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Roboto"/>
                <a:ea typeface="Roboto"/>
              </a:rPr>
              <a:t>Sustainable Development Goals – Unknown author, Public domain, via Wikimedia Commons – https://commons.wikimedia.org/wiki/File:Sustainable_Development_Goals.png</a:t>
            </a:r>
            <a:endParaRPr b="0" lang="en-US" sz="900" spc="-1" strike="noStrike">
              <a:latin typeface="Arial"/>
            </a:endParaRPr>
          </a:p>
        </p:txBody>
      </p:sp>
    </p:spTree>
  </p:cSld>
  <mc:AlternateContent>
    <mc:Choice Requires="p14">
      <p:transition spd="slow" p14:dur="2000"/>
    </mc:Choice>
    <mc:Fallback>
      <p:transition spd="slow"/>
    </mc:Fallback>
  </mc:AlternateContent>
</p:sld>
</file>

<file path=ppt/slides/slide5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9" name="CustomShape 1"/>
          <p:cNvSpPr/>
          <p:nvPr/>
        </p:nvSpPr>
        <p:spPr>
          <a:xfrm>
            <a:off x="335520" y="764640"/>
            <a:ext cx="10738080" cy="4888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Sustainable Development Goals</a:t>
            </a:r>
            <a:endParaRPr b="0" lang="en-US" sz="2400" spc="-1" strike="noStrike">
              <a:latin typeface="Arial"/>
            </a:endParaRPr>
          </a:p>
        </p:txBody>
      </p:sp>
      <p:sp>
        <p:nvSpPr>
          <p:cNvPr id="320" name="CustomShape 2"/>
          <p:cNvSpPr/>
          <p:nvPr/>
        </p:nvSpPr>
        <p:spPr>
          <a:xfrm>
            <a:off x="335520" y="1268640"/>
            <a:ext cx="10738080" cy="5025600"/>
          </a:xfrm>
          <a:prstGeom prst="rect">
            <a:avLst/>
          </a:prstGeom>
          <a:noFill/>
          <a:ln>
            <a:noFill/>
          </a:ln>
        </p:spPr>
        <p:style>
          <a:lnRef idx="0"/>
          <a:fillRef idx="0"/>
          <a:effectRef idx="0"/>
          <a:fontRef idx="minor"/>
        </p:style>
        <p:txBody>
          <a:bodyPr lIns="90000" rIns="90000" tIns="45000" bIns="45000" anchor="ctr">
            <a:noAutofit/>
          </a:bodyPr>
          <a:p>
            <a:pPr marL="195120" indent="-18072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No prioritization</a:t>
            </a:r>
            <a:endParaRPr b="0" lang="en-US" sz="1800" spc="-1" strike="noStrike">
              <a:latin typeface="Arial"/>
            </a:endParaRPr>
          </a:p>
          <a:p>
            <a:pPr algn="ctr">
              <a:lnSpc>
                <a:spcPct val="100000"/>
              </a:lnSpc>
              <a:spcBef>
                <a:spcPts val="360"/>
              </a:spcBef>
            </a:pPr>
            <a:endParaRPr b="0" lang="en-US" sz="1800" spc="-1" strike="noStrike">
              <a:latin typeface="Arial"/>
            </a:endParaRPr>
          </a:p>
          <a:p>
            <a:pPr algn="ctr">
              <a:lnSpc>
                <a:spcPct val="100000"/>
              </a:lnSpc>
              <a:spcBef>
                <a:spcPts val="360"/>
              </a:spcBef>
            </a:pPr>
            <a:r>
              <a:rPr b="0" i="1" lang="en-US" sz="1800" spc="-1" strike="noStrike">
                <a:solidFill>
                  <a:srgbClr val="000000"/>
                </a:solidFill>
                <a:latin typeface="DejaVu Sans"/>
                <a:ea typeface="DejaVu Sans"/>
              </a:rPr>
              <a:t>“</a:t>
            </a:r>
            <a:r>
              <a:rPr b="0" i="1" lang="en-US" sz="1800" spc="-1" strike="noStrike">
                <a:solidFill>
                  <a:srgbClr val="000000"/>
                </a:solidFill>
                <a:latin typeface="DejaVu Sans"/>
                <a:ea typeface="DejaVu Sans"/>
              </a:rPr>
              <a:t>The means of implementation targets under each Sustainable Development Goal and Goal 17, which are referred to above, are key to realizing our Agenda and are of </a:t>
            </a:r>
            <a:r>
              <a:rPr b="1" i="1" lang="en-US" sz="1800" spc="-1" strike="noStrike">
                <a:solidFill>
                  <a:srgbClr val="000000"/>
                </a:solidFill>
                <a:latin typeface="DejaVu Sans"/>
                <a:ea typeface="DejaVu Sans"/>
              </a:rPr>
              <a:t>equal importance</a:t>
            </a:r>
            <a:r>
              <a:rPr b="0" i="1" lang="en-US" sz="1800" spc="-1" strike="noStrike">
                <a:solidFill>
                  <a:srgbClr val="000000"/>
                </a:solidFill>
                <a:latin typeface="DejaVu Sans"/>
                <a:ea typeface="DejaVu Sans"/>
              </a:rPr>
              <a:t> with the other Goals and targets. We shall accord them </a:t>
            </a:r>
            <a:r>
              <a:rPr b="1" i="1" lang="en-US" sz="1800" spc="-1" strike="noStrike">
                <a:solidFill>
                  <a:srgbClr val="000000"/>
                </a:solidFill>
                <a:latin typeface="DejaVu Sans"/>
                <a:ea typeface="DejaVu Sans"/>
              </a:rPr>
              <a:t>equal priority</a:t>
            </a:r>
            <a:r>
              <a:rPr b="0" i="1" lang="en-US" sz="1800" spc="-1" strike="noStrike">
                <a:solidFill>
                  <a:srgbClr val="000000"/>
                </a:solidFill>
                <a:latin typeface="DejaVu Sans"/>
                <a:ea typeface="DejaVu Sans"/>
              </a:rPr>
              <a:t> in our implementation efforts and in the global indicator framework for monitoring our progress.”  </a:t>
            </a:r>
            <a:endParaRPr b="0" lang="en-US" sz="1800" spc="-1" strike="noStrike">
              <a:latin typeface="Arial"/>
            </a:endParaRPr>
          </a:p>
        </p:txBody>
      </p:sp>
      <p:sp>
        <p:nvSpPr>
          <p:cNvPr id="321" name="CustomShape 3"/>
          <p:cNvSpPr/>
          <p:nvPr/>
        </p:nvSpPr>
        <p:spPr>
          <a:xfrm>
            <a:off x="432720" y="1148040"/>
            <a:ext cx="10353600" cy="49428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Issues</a:t>
            </a:r>
            <a:endParaRPr b="0" lang="en-US" sz="2200" spc="-1" strike="noStrike">
              <a:latin typeface="Arial"/>
            </a:endParaRPr>
          </a:p>
        </p:txBody>
      </p:sp>
      <p:sp>
        <p:nvSpPr>
          <p:cNvPr id="322" name="CustomShape 4"/>
          <p:cNvSpPr/>
          <p:nvPr/>
        </p:nvSpPr>
        <p:spPr>
          <a:xfrm>
            <a:off x="366840" y="3389400"/>
            <a:ext cx="10787040" cy="145512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sp>
      <p:sp>
        <p:nvSpPr>
          <p:cNvPr id="323" name="CustomShape 5"/>
          <p:cNvSpPr/>
          <p:nvPr/>
        </p:nvSpPr>
        <p:spPr>
          <a:xfrm>
            <a:off x="263520" y="6411600"/>
            <a:ext cx="1015884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Roboto"/>
                <a:ea typeface="Roboto"/>
              </a:rPr>
              <a:t>United Nations General Assembly (2015) – Resolution adopted by the General Assembly on 25 September 2015 – https://upload.wikimedia.org/wikipedia/commons/d/d5/N1529189.pdf</a:t>
            </a:r>
            <a:endParaRPr b="0" lang="en-US" sz="900" spc="-1" strike="noStrike">
              <a:latin typeface="Arial"/>
            </a:endParaRPr>
          </a:p>
        </p:txBody>
      </p:sp>
    </p:spTree>
  </p:cSld>
  <mc:AlternateContent>
    <mc:Choice Requires="p14">
      <p:transition spd="slow" p14:dur="2000"/>
    </mc:Choice>
    <mc:Fallback>
      <p:transition spd="slow"/>
    </mc:Fallback>
  </mc:AlternateContent>
</p:sld>
</file>

<file path=ppt/slides/slide5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4" name="CustomShape 1"/>
          <p:cNvSpPr/>
          <p:nvPr/>
        </p:nvSpPr>
        <p:spPr>
          <a:xfrm>
            <a:off x="335520" y="764640"/>
            <a:ext cx="10738080" cy="4888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Sustainable Development Goals</a:t>
            </a:r>
            <a:endParaRPr b="0" lang="en-US" sz="2400" spc="-1" strike="noStrike">
              <a:latin typeface="Arial"/>
            </a:endParaRPr>
          </a:p>
        </p:txBody>
      </p:sp>
      <p:sp>
        <p:nvSpPr>
          <p:cNvPr id="325" name="CustomShape 2"/>
          <p:cNvSpPr/>
          <p:nvPr/>
        </p:nvSpPr>
        <p:spPr>
          <a:xfrm>
            <a:off x="335520" y="1268640"/>
            <a:ext cx="10738080" cy="5025600"/>
          </a:xfrm>
          <a:prstGeom prst="rect">
            <a:avLst/>
          </a:prstGeom>
          <a:noFill/>
          <a:ln>
            <a:noFill/>
          </a:ln>
        </p:spPr>
        <p:style>
          <a:lnRef idx="0"/>
          <a:fillRef idx="0"/>
          <a:effectRef idx="0"/>
          <a:fontRef idx="minor"/>
        </p:style>
        <p:txBody>
          <a:bodyPr lIns="90000" rIns="90000" tIns="45000" bIns="45000" anchor="ctr">
            <a:noAutofit/>
          </a:bodyPr>
          <a:p>
            <a:pPr marL="195120" indent="-18072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Water, food and energy are vital prerequisites for any human life → other goals cannot be achieved without them</a:t>
            </a:r>
            <a:endParaRPr b="0" lang="en-US" sz="1800" spc="-1" strike="noStrike">
              <a:latin typeface="Arial"/>
            </a:endParaRPr>
          </a:p>
          <a:p>
            <a:pPr>
              <a:lnSpc>
                <a:spcPct val="100000"/>
              </a:lnSpc>
              <a:spcBef>
                <a:spcPts val="360"/>
              </a:spcBef>
            </a:pPr>
            <a:r>
              <a:rPr b="0" lang="en-US" sz="1800" spc="-1" strike="noStrike">
                <a:solidFill>
                  <a:srgbClr val="ffffff"/>
                </a:solidFill>
                <a:latin typeface="DejaVu Sans"/>
                <a:ea typeface="DejaVu Sans"/>
              </a:rPr>
              <a:t>Each goal by itself does not guarantee sustainability</a:t>
            </a:r>
            <a:endParaRPr b="0" lang="en-US" sz="1800" spc="-1" strike="noStrike">
              <a:latin typeface="Arial"/>
            </a:endParaRPr>
          </a:p>
          <a:p>
            <a:pPr>
              <a:lnSpc>
                <a:spcPct val="100000"/>
              </a:lnSpc>
              <a:spcBef>
                <a:spcPts val="360"/>
              </a:spcBef>
            </a:pPr>
            <a:r>
              <a:rPr b="0" lang="en-US" sz="1800" spc="-1" strike="noStrike">
                <a:solidFill>
                  <a:srgbClr val="ffffff"/>
                </a:solidFill>
                <a:latin typeface="DejaVu Sans"/>
                <a:ea typeface="DejaVu Sans"/>
              </a:rPr>
              <a:t>Achieving all goals is quite challenging → Stakeholders focus on particular goals which risks to achieve all goals (no sustainability if we just achieve 8 out of 17 goals)</a:t>
            </a:r>
            <a:endParaRPr b="0" lang="en-US" sz="1800" spc="-1" strike="noStrike">
              <a:latin typeface="Arial"/>
            </a:endParaRPr>
          </a:p>
          <a:p>
            <a:pPr>
              <a:lnSpc>
                <a:spcPct val="100000"/>
              </a:lnSpc>
              <a:spcBef>
                <a:spcPts val="360"/>
              </a:spcBef>
            </a:pPr>
            <a:r>
              <a:rPr b="0" lang="en-US" sz="1800" spc="-1" strike="noStrike">
                <a:solidFill>
                  <a:srgbClr val="ffffff"/>
                </a:solidFill>
                <a:latin typeface="DejaVu Sans"/>
                <a:ea typeface="DejaVu Sans"/>
              </a:rPr>
              <a:t>Potential/risk for/of greenwashing</a:t>
            </a:r>
            <a:endParaRPr b="0" lang="en-US" sz="1800" spc="-1" strike="noStrike">
              <a:latin typeface="Arial"/>
            </a:endParaRPr>
          </a:p>
        </p:txBody>
      </p:sp>
      <p:sp>
        <p:nvSpPr>
          <p:cNvPr id="326" name="CustomShape 3"/>
          <p:cNvSpPr/>
          <p:nvPr/>
        </p:nvSpPr>
        <p:spPr>
          <a:xfrm>
            <a:off x="432720" y="1148040"/>
            <a:ext cx="10353600" cy="49428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Issues</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5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7" name="CustomShape 1"/>
          <p:cNvSpPr/>
          <p:nvPr/>
        </p:nvSpPr>
        <p:spPr>
          <a:xfrm>
            <a:off x="335520" y="764640"/>
            <a:ext cx="10738080" cy="4888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Sustainable Development Goals</a:t>
            </a:r>
            <a:endParaRPr b="0" lang="en-US" sz="2400" spc="-1" strike="noStrike">
              <a:latin typeface="Arial"/>
            </a:endParaRPr>
          </a:p>
        </p:txBody>
      </p:sp>
      <p:sp>
        <p:nvSpPr>
          <p:cNvPr id="328" name="CustomShape 2"/>
          <p:cNvSpPr/>
          <p:nvPr/>
        </p:nvSpPr>
        <p:spPr>
          <a:xfrm>
            <a:off x="335520" y="1268640"/>
            <a:ext cx="10738080" cy="5025600"/>
          </a:xfrm>
          <a:prstGeom prst="rect">
            <a:avLst/>
          </a:prstGeom>
          <a:noFill/>
          <a:ln>
            <a:noFill/>
          </a:ln>
        </p:spPr>
        <p:style>
          <a:lnRef idx="0"/>
          <a:fillRef idx="0"/>
          <a:effectRef idx="0"/>
          <a:fontRef idx="minor"/>
        </p:style>
        <p:txBody>
          <a:bodyPr lIns="90000" rIns="90000" tIns="45000" bIns="45000" anchor="ctr">
            <a:noAutofit/>
          </a:bodyPr>
          <a:p>
            <a:pPr marL="195120" indent="-18072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Water, food and energy are vital prerequisites for any human life → other goals cannot be achieved without them</a:t>
            </a:r>
            <a:endParaRPr b="0" lang="en-US" sz="1800" spc="-1" strike="noStrike">
              <a:latin typeface="Arial"/>
            </a:endParaRPr>
          </a:p>
          <a:p>
            <a:pPr marL="195120" indent="-18072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Each goal by itself does not guarantee sustainability</a:t>
            </a:r>
            <a:endParaRPr b="0" lang="en-US" sz="1800" spc="-1" strike="noStrike">
              <a:latin typeface="Arial"/>
            </a:endParaRPr>
          </a:p>
          <a:p>
            <a:pPr>
              <a:lnSpc>
                <a:spcPct val="100000"/>
              </a:lnSpc>
              <a:spcBef>
                <a:spcPts val="360"/>
              </a:spcBef>
            </a:pPr>
            <a:r>
              <a:rPr b="0" lang="en-US" sz="1800" spc="-1" strike="noStrike">
                <a:solidFill>
                  <a:srgbClr val="ffffff"/>
                </a:solidFill>
                <a:latin typeface="DejaVu Sans"/>
                <a:ea typeface="DejaVu Sans"/>
              </a:rPr>
              <a:t>Achieving all goals is quite challenging → Stakeholders focus on particular goals which risks to achieve all goals (no sustainability if we just achieve 8 out of 17 goals)</a:t>
            </a:r>
            <a:endParaRPr b="0" lang="en-US" sz="1800" spc="-1" strike="noStrike">
              <a:latin typeface="Arial"/>
            </a:endParaRPr>
          </a:p>
          <a:p>
            <a:pPr>
              <a:lnSpc>
                <a:spcPct val="100000"/>
              </a:lnSpc>
              <a:spcBef>
                <a:spcPts val="360"/>
              </a:spcBef>
            </a:pPr>
            <a:r>
              <a:rPr b="0" lang="en-US" sz="1800" spc="-1" strike="noStrike">
                <a:solidFill>
                  <a:srgbClr val="ffffff"/>
                </a:solidFill>
                <a:latin typeface="DejaVu Sans"/>
                <a:ea typeface="DejaVu Sans"/>
              </a:rPr>
              <a:t>Potential/risk for/of greenwashing</a:t>
            </a:r>
            <a:endParaRPr b="0" lang="en-US" sz="1800" spc="-1" strike="noStrike">
              <a:latin typeface="Arial"/>
            </a:endParaRPr>
          </a:p>
        </p:txBody>
      </p:sp>
      <p:sp>
        <p:nvSpPr>
          <p:cNvPr id="329" name="CustomShape 3"/>
          <p:cNvSpPr/>
          <p:nvPr/>
        </p:nvSpPr>
        <p:spPr>
          <a:xfrm>
            <a:off x="432720" y="1148040"/>
            <a:ext cx="10353600" cy="49428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Issues</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2" name="CustomShape 1"/>
          <p:cNvSpPr/>
          <p:nvPr/>
        </p:nvSpPr>
        <p:spPr>
          <a:xfrm>
            <a:off x="335520" y="4406760"/>
            <a:ext cx="10736640" cy="13456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3000" spc="-1" strike="noStrike" cap="all">
                <a:solidFill>
                  <a:srgbClr val="008c4f"/>
                </a:solidFill>
                <a:latin typeface="Arial Unicode MS"/>
                <a:ea typeface="DejaVu Sans"/>
              </a:rPr>
              <a:t>E02 – A Jar of Waste</a:t>
            </a:r>
            <a:endParaRPr b="0" lang="en-US" sz="3000" spc="-1" strike="noStrike">
              <a:latin typeface="Arial"/>
            </a:endParaRPr>
          </a:p>
        </p:txBody>
      </p:sp>
      <p:sp>
        <p:nvSpPr>
          <p:cNvPr id="103" name="CustomShape 2"/>
          <p:cNvSpPr/>
          <p:nvPr/>
        </p:nvSpPr>
        <p:spPr>
          <a:xfrm>
            <a:off x="335520" y="2906640"/>
            <a:ext cx="10736640" cy="1483560"/>
          </a:xfrm>
          <a:prstGeom prst="rect">
            <a:avLst/>
          </a:prstGeom>
          <a:no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6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0" name="CustomShape 1"/>
          <p:cNvSpPr/>
          <p:nvPr/>
        </p:nvSpPr>
        <p:spPr>
          <a:xfrm>
            <a:off x="335520" y="764640"/>
            <a:ext cx="10738080" cy="4888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Sustainable Development Goals</a:t>
            </a:r>
            <a:endParaRPr b="0" lang="en-US" sz="2400" spc="-1" strike="noStrike">
              <a:latin typeface="Arial"/>
            </a:endParaRPr>
          </a:p>
        </p:txBody>
      </p:sp>
      <p:sp>
        <p:nvSpPr>
          <p:cNvPr id="331" name="CustomShape 2"/>
          <p:cNvSpPr/>
          <p:nvPr/>
        </p:nvSpPr>
        <p:spPr>
          <a:xfrm>
            <a:off x="335520" y="1268640"/>
            <a:ext cx="10738080" cy="5025600"/>
          </a:xfrm>
          <a:prstGeom prst="rect">
            <a:avLst/>
          </a:prstGeom>
          <a:noFill/>
          <a:ln>
            <a:noFill/>
          </a:ln>
        </p:spPr>
        <p:style>
          <a:lnRef idx="0"/>
          <a:fillRef idx="0"/>
          <a:effectRef idx="0"/>
          <a:fontRef idx="minor"/>
        </p:style>
        <p:txBody>
          <a:bodyPr lIns="90000" rIns="90000" tIns="45000" bIns="45000" anchor="ctr">
            <a:noAutofit/>
          </a:bodyPr>
          <a:p>
            <a:pPr marL="195120" indent="-18072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Water, food and energy are vital prerequisites for any human life → other goals cannot be achieved without them</a:t>
            </a:r>
            <a:endParaRPr b="0" lang="en-US" sz="1800" spc="-1" strike="noStrike">
              <a:latin typeface="Arial"/>
            </a:endParaRPr>
          </a:p>
          <a:p>
            <a:pPr marL="195120" indent="-18072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Each goal by itself does not guarantee sustainability</a:t>
            </a:r>
            <a:endParaRPr b="0" lang="en-US" sz="1800" spc="-1" strike="noStrike">
              <a:latin typeface="Arial"/>
            </a:endParaRPr>
          </a:p>
          <a:p>
            <a:pPr marL="195120" indent="-18072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Achieving all goals is quite challenging → Stakeholders focus on particular goals which risks to achieve all goals (no sustainability if we just achieve 8 out of 17 goals)</a:t>
            </a:r>
            <a:endParaRPr b="0" lang="en-US" sz="1800" spc="-1" strike="noStrike">
              <a:latin typeface="Arial"/>
            </a:endParaRPr>
          </a:p>
          <a:p>
            <a:pPr>
              <a:lnSpc>
                <a:spcPct val="100000"/>
              </a:lnSpc>
              <a:spcBef>
                <a:spcPts val="360"/>
              </a:spcBef>
            </a:pPr>
            <a:r>
              <a:rPr b="0" lang="en-US" sz="1800" spc="-1" strike="noStrike">
                <a:solidFill>
                  <a:srgbClr val="ffffff"/>
                </a:solidFill>
                <a:latin typeface="DejaVu Sans"/>
                <a:ea typeface="DejaVu Sans"/>
              </a:rPr>
              <a:t>Potential/risk for/of greenwashing</a:t>
            </a:r>
            <a:endParaRPr b="0" lang="en-US" sz="1800" spc="-1" strike="noStrike">
              <a:latin typeface="Arial"/>
            </a:endParaRPr>
          </a:p>
        </p:txBody>
      </p:sp>
      <p:sp>
        <p:nvSpPr>
          <p:cNvPr id="332" name="CustomShape 3"/>
          <p:cNvSpPr/>
          <p:nvPr/>
        </p:nvSpPr>
        <p:spPr>
          <a:xfrm>
            <a:off x="432720" y="1148040"/>
            <a:ext cx="10353600" cy="49428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Issues</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6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3" name="CustomShape 1"/>
          <p:cNvSpPr/>
          <p:nvPr/>
        </p:nvSpPr>
        <p:spPr>
          <a:xfrm>
            <a:off x="335520" y="764640"/>
            <a:ext cx="10738080" cy="4888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Sustainable Development Goals</a:t>
            </a:r>
            <a:endParaRPr b="0" lang="en-US" sz="2400" spc="-1" strike="noStrike">
              <a:latin typeface="Arial"/>
            </a:endParaRPr>
          </a:p>
        </p:txBody>
      </p:sp>
      <p:sp>
        <p:nvSpPr>
          <p:cNvPr id="334" name="CustomShape 2"/>
          <p:cNvSpPr/>
          <p:nvPr/>
        </p:nvSpPr>
        <p:spPr>
          <a:xfrm>
            <a:off x="335520" y="1268640"/>
            <a:ext cx="10738080" cy="5025600"/>
          </a:xfrm>
          <a:prstGeom prst="rect">
            <a:avLst/>
          </a:prstGeom>
          <a:noFill/>
          <a:ln>
            <a:noFill/>
          </a:ln>
        </p:spPr>
        <p:style>
          <a:lnRef idx="0"/>
          <a:fillRef idx="0"/>
          <a:effectRef idx="0"/>
          <a:fontRef idx="minor"/>
        </p:style>
        <p:txBody>
          <a:bodyPr lIns="90000" rIns="90000" tIns="45000" bIns="45000" anchor="ctr">
            <a:noAutofit/>
          </a:bodyPr>
          <a:p>
            <a:pPr marL="195120" indent="-18072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Water, food and energy are vital prerequisites for any human life → other goals cannot be achieved without them</a:t>
            </a:r>
            <a:endParaRPr b="0" lang="en-US" sz="1800" spc="-1" strike="noStrike">
              <a:latin typeface="Arial"/>
            </a:endParaRPr>
          </a:p>
          <a:p>
            <a:pPr marL="195120" indent="-18072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Each goal by itself does not guarantee sustainability</a:t>
            </a:r>
            <a:endParaRPr b="0" lang="en-US" sz="1800" spc="-1" strike="noStrike">
              <a:latin typeface="Arial"/>
            </a:endParaRPr>
          </a:p>
          <a:p>
            <a:pPr marL="195120" indent="-18072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Achieving all goals is quite challenging → Stakeholders focus on particular goals which risks to achieve all goals (no sustainability if we just achieve 8 out of 17 goals)</a:t>
            </a:r>
            <a:endParaRPr b="0" lang="en-US" sz="1800" spc="-1" strike="noStrike">
              <a:latin typeface="Arial"/>
            </a:endParaRPr>
          </a:p>
          <a:p>
            <a:pPr marL="195120" indent="-18072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Potential/risk for/of greenwashing</a:t>
            </a:r>
            <a:endParaRPr b="0" lang="en-US" sz="1800" spc="-1" strike="noStrike">
              <a:latin typeface="Arial"/>
            </a:endParaRPr>
          </a:p>
        </p:txBody>
      </p:sp>
      <p:sp>
        <p:nvSpPr>
          <p:cNvPr id="335" name="CustomShape 3"/>
          <p:cNvSpPr/>
          <p:nvPr/>
        </p:nvSpPr>
        <p:spPr>
          <a:xfrm>
            <a:off x="432720" y="1148040"/>
            <a:ext cx="10353600" cy="49428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Issues</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6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6" name="CustomShape 1"/>
          <p:cNvSpPr/>
          <p:nvPr/>
        </p:nvSpPr>
        <p:spPr>
          <a:xfrm>
            <a:off x="335520" y="4406760"/>
            <a:ext cx="10736640" cy="13456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3000" spc="-1" strike="noStrike" cap="all">
                <a:solidFill>
                  <a:srgbClr val="008c4f"/>
                </a:solidFill>
                <a:latin typeface="Arial Unicode MS"/>
                <a:ea typeface="DejaVu Sans"/>
              </a:rPr>
              <a:t>Conclusion</a:t>
            </a:r>
            <a:endParaRPr b="0" lang="en-US" sz="3000" spc="-1" strike="noStrike">
              <a:latin typeface="Arial"/>
            </a:endParaRPr>
          </a:p>
        </p:txBody>
      </p:sp>
      <p:sp>
        <p:nvSpPr>
          <p:cNvPr id="337" name="CustomShape 2"/>
          <p:cNvSpPr/>
          <p:nvPr/>
        </p:nvSpPr>
        <p:spPr>
          <a:xfrm>
            <a:off x="335520" y="2906640"/>
            <a:ext cx="10736640" cy="1483560"/>
          </a:xfrm>
          <a:prstGeom prst="rect">
            <a:avLst/>
          </a:prstGeom>
          <a:no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6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8" name="CustomShape 1"/>
          <p:cNvSpPr/>
          <p:nvPr/>
        </p:nvSpPr>
        <p:spPr>
          <a:xfrm>
            <a:off x="335520" y="764640"/>
            <a:ext cx="10738080" cy="4888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Conclusion</a:t>
            </a:r>
            <a:endParaRPr b="0" lang="en-US" sz="2400" spc="-1" strike="noStrike">
              <a:latin typeface="Arial"/>
            </a:endParaRPr>
          </a:p>
        </p:txBody>
      </p:sp>
      <p:sp>
        <p:nvSpPr>
          <p:cNvPr id="339" name="CustomShape 2"/>
          <p:cNvSpPr/>
          <p:nvPr/>
        </p:nvSpPr>
        <p:spPr>
          <a:xfrm>
            <a:off x="335520" y="1268640"/>
            <a:ext cx="10738080" cy="5025600"/>
          </a:xfrm>
          <a:prstGeom prst="rect">
            <a:avLst/>
          </a:prstGeom>
          <a:noFill/>
          <a:ln>
            <a:noFill/>
          </a:ln>
        </p:spPr>
        <p:style>
          <a:lnRef idx="0"/>
          <a:fillRef idx="0"/>
          <a:effectRef idx="0"/>
          <a:fontRef idx="minor"/>
        </p:style>
        <p:txBody>
          <a:bodyPr lIns="90000" rIns="90000" tIns="45000" bIns="45000" anchor="ctr">
            <a:noAutofit/>
          </a:bodyPr>
          <a:p>
            <a:pPr marL="195120" indent="-18072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Short history of actions on climate change</a:t>
            </a:r>
            <a:endParaRPr b="0" lang="en-US" sz="1800" spc="-1" strike="noStrike">
              <a:latin typeface="Arial"/>
            </a:endParaRPr>
          </a:p>
          <a:p>
            <a:pPr lvl="1" marL="432000" indent="-21492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Geneva, Kyoto, Copenhagen, Paris, Glasgow, etc.</a:t>
            </a:r>
            <a:endParaRPr b="0" lang="en-US" sz="1800" spc="-1" strike="noStrike">
              <a:latin typeface="Arial"/>
            </a:endParaRPr>
          </a:p>
          <a:p>
            <a:pPr lvl="1" marL="432000" indent="-21492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Problem </a:t>
            </a:r>
            <a:endParaRPr b="0" lang="en-US" sz="1800" spc="-1" strike="noStrike">
              <a:latin typeface="Arial"/>
            </a:endParaRPr>
          </a:p>
          <a:p>
            <a:pPr lvl="2" marL="648000" indent="-214920">
              <a:lnSpc>
                <a:spcPct val="100000"/>
              </a:lnSpc>
              <a:spcBef>
                <a:spcPts val="360"/>
              </a:spcBef>
              <a:buClr>
                <a:srgbClr val="008c4f"/>
              </a:buClr>
              <a:buSzPct val="45000"/>
              <a:buFont typeface="padmaa"/>
              <a:buChar char="─"/>
            </a:pP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A lot of bla bla </a:t>
            </a:r>
            <a:endParaRPr b="0" lang="en-US" sz="1800" spc="-1" strike="noStrike">
              <a:latin typeface="Arial"/>
            </a:endParaRPr>
          </a:p>
          <a:p>
            <a:pPr lvl="2" marL="648000" indent="-214920">
              <a:lnSpc>
                <a:spcPct val="100000"/>
              </a:lnSpc>
              <a:spcBef>
                <a:spcPts val="360"/>
              </a:spcBef>
              <a:buClr>
                <a:srgbClr val="008c4f"/>
              </a:buClr>
              <a:buSzPct val="45000"/>
              <a:buFont typeface="padmaa"/>
              <a:buChar char="─"/>
            </a:pP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Lack of progress </a:t>
            </a:r>
            <a:endParaRPr b="0" lang="en-US" sz="1800" spc="-1" strike="noStrike">
              <a:latin typeface="Arial"/>
            </a:endParaRPr>
          </a:p>
          <a:p>
            <a:pPr lvl="2" marL="648000" indent="-214920">
              <a:lnSpc>
                <a:spcPct val="100000"/>
              </a:lnSpc>
              <a:spcBef>
                <a:spcPts val="360"/>
              </a:spcBef>
              <a:buClr>
                <a:srgbClr val="008c4f"/>
              </a:buClr>
              <a:buSzPct val="45000"/>
              <a:buFont typeface="padmaa"/>
              <a:buChar char="─"/>
            </a:pP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Policies favor business as usual instead of acting in accordance with science because they are afraid to make unpopular decisions</a:t>
            </a:r>
            <a:endParaRPr b="0" lang="en-US" sz="1800" spc="-1" strike="noStrike">
              <a:latin typeface="Arial"/>
            </a:endParaRPr>
          </a:p>
          <a:p>
            <a:pPr marL="195120" indent="-18072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Individual activism as a response / counter movement to inactive governments who ignore  urgent issues (i.e., the three key challenges of the 21</a:t>
            </a:r>
            <a:r>
              <a:rPr b="0" lang="en-US" sz="1800" spc="-1" strike="noStrike" baseline="14000000">
                <a:solidFill>
                  <a:srgbClr val="000000"/>
                </a:solidFill>
                <a:latin typeface="DejaVu Sans"/>
                <a:ea typeface="DejaVu Sans"/>
              </a:rPr>
              <a:t>st</a:t>
            </a:r>
            <a:r>
              <a:rPr b="0" lang="en-US" sz="1800" spc="-1" strike="noStrike">
                <a:solidFill>
                  <a:srgbClr val="000000"/>
                </a:solidFill>
                <a:latin typeface="DejaVu Sans"/>
                <a:ea typeface="DejaVu Sans"/>
              </a:rPr>
              <a:t> century)</a:t>
            </a:r>
            <a:endParaRPr b="0" lang="en-US" sz="1800" spc="-1" strike="noStrike">
              <a:latin typeface="Arial"/>
            </a:endParaRPr>
          </a:p>
          <a:p>
            <a:pPr marL="195120" indent="-18072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Sustainable Development Goals → SDGs</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6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0" name="CustomShape 1"/>
          <p:cNvSpPr/>
          <p:nvPr/>
        </p:nvSpPr>
        <p:spPr>
          <a:xfrm>
            <a:off x="335520" y="4406760"/>
            <a:ext cx="10736640" cy="13456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3000" spc="-1" strike="noStrike" cap="all">
                <a:solidFill>
                  <a:srgbClr val="008c4f"/>
                </a:solidFill>
                <a:latin typeface="Arial Unicode MS"/>
                <a:ea typeface="DejaVu Sans"/>
              </a:rPr>
              <a:t>Exercise E03</a:t>
            </a:r>
            <a:endParaRPr b="0" lang="en-US" sz="3000" spc="-1" strike="noStrike">
              <a:latin typeface="Arial"/>
            </a:endParaRPr>
          </a:p>
        </p:txBody>
      </p:sp>
      <p:sp>
        <p:nvSpPr>
          <p:cNvPr id="341" name="CustomShape 2"/>
          <p:cNvSpPr/>
          <p:nvPr/>
        </p:nvSpPr>
        <p:spPr>
          <a:xfrm>
            <a:off x="335520" y="2906640"/>
            <a:ext cx="10736640" cy="1483560"/>
          </a:xfrm>
          <a:prstGeom prst="rect">
            <a:avLst/>
          </a:prstGeom>
          <a:no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6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2" name="CustomShape 1"/>
          <p:cNvSpPr/>
          <p:nvPr/>
        </p:nvSpPr>
        <p:spPr>
          <a:xfrm>
            <a:off x="335520" y="764640"/>
            <a:ext cx="10738080" cy="4888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Exercise E03</a:t>
            </a:r>
            <a:endParaRPr b="0" lang="en-US" sz="2400" spc="-1" strike="noStrike">
              <a:latin typeface="Arial"/>
            </a:endParaRPr>
          </a:p>
        </p:txBody>
      </p:sp>
      <p:sp>
        <p:nvSpPr>
          <p:cNvPr id="343" name="CustomShape 2"/>
          <p:cNvSpPr/>
          <p:nvPr/>
        </p:nvSpPr>
        <p:spPr>
          <a:xfrm>
            <a:off x="335520" y="1268280"/>
            <a:ext cx="10738080" cy="5025600"/>
          </a:xfrm>
          <a:prstGeom prst="rect">
            <a:avLst/>
          </a:prstGeom>
          <a:noFill/>
          <a:ln>
            <a:noFill/>
          </a:ln>
        </p:spPr>
        <p:style>
          <a:lnRef idx="0"/>
          <a:fillRef idx="0"/>
          <a:effectRef idx="0"/>
          <a:fontRef idx="minor"/>
        </p:style>
        <p:txBody>
          <a:bodyPr lIns="90000" rIns="90000" tIns="45000" bIns="45000" anchor="ctr">
            <a:noAutofit/>
          </a:bodyPr>
          <a:p>
            <a:pPr>
              <a:lnSpc>
                <a:spcPct val="100000"/>
              </a:lnSpc>
            </a:pPr>
            <a:endParaRPr b="0" lang="en-US" sz="1800" spc="-1" strike="noStrike">
              <a:latin typeface="Arial"/>
            </a:endParaRPr>
          </a:p>
          <a:p>
            <a:pPr marL="195120" indent="-18072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Pick your favorite fruit or vegetable that you regularly buy at the grocery store.</a:t>
            </a:r>
            <a:endParaRPr b="0" lang="en-US" sz="1800" spc="-1" strike="noStrike">
              <a:latin typeface="Arial"/>
            </a:endParaRPr>
          </a:p>
          <a:p>
            <a:pPr marL="195120" indent="-18072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Compile a comprehensive list of </a:t>
            </a:r>
            <a:r>
              <a:rPr b="1" lang="en-US" sz="1800" spc="-1" strike="noStrike">
                <a:solidFill>
                  <a:srgbClr val="000000"/>
                </a:solidFill>
                <a:latin typeface="DejaVu Sans"/>
                <a:ea typeface="DejaVu Sans"/>
              </a:rPr>
              <a:t>all</a:t>
            </a:r>
            <a:r>
              <a:rPr b="0" lang="en-US" sz="1800" spc="-1" strike="noStrike">
                <a:solidFill>
                  <a:srgbClr val="000000"/>
                </a:solidFill>
                <a:latin typeface="DejaVu Sans"/>
                <a:ea typeface="DejaVu Sans"/>
              </a:rPr>
              <a:t> required resources that go into the production of the chosen fruit/vegetable. </a:t>
            </a:r>
            <a:endParaRPr b="0" lang="en-US" sz="1800" spc="-1" strike="noStrike">
              <a:latin typeface="Arial"/>
            </a:endParaRPr>
          </a:p>
          <a:p>
            <a:pPr marL="195120" indent="-18072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Submit your result according to the submission guidelines posted in the exercise sheet → </a:t>
            </a:r>
            <a:r>
              <a:rPr b="0" lang="en-US" sz="1800" spc="-1" strike="noStrike" u="sng">
                <a:solidFill>
                  <a:srgbClr val="0000ff"/>
                </a:solidFill>
                <a:uFillTx/>
                <a:latin typeface="DejaVu Sans"/>
                <a:ea typeface="DejaVu Sans"/>
                <a:hlinkClick r:id="rId1"/>
              </a:rPr>
              <a:t>E03</a:t>
            </a:r>
            <a:r>
              <a:rPr b="0" lang="en-US" sz="1800" spc="-1" strike="noStrike">
                <a:solidFill>
                  <a:srgbClr val="000000"/>
                </a:solidFill>
                <a:latin typeface="DejaVu Sans"/>
                <a:ea typeface="DejaVu Sans"/>
              </a:rPr>
              <a:t>.</a:t>
            </a:r>
            <a:endParaRPr b="0" lang="en-US" sz="1800" spc="-1" strike="noStrike">
              <a:latin typeface="Arial"/>
            </a:endParaRPr>
          </a:p>
          <a:p>
            <a:pPr marL="195120" indent="-18072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Note: Do not only consider primary inputs → primary inputs also have various inputs themselves (e.g., secondary, tertiary)</a:t>
            </a:r>
            <a:endParaRPr b="0" lang="en-US" sz="1800" spc="-1" strike="noStrike">
              <a:latin typeface="Arial"/>
            </a:endParaRPr>
          </a:p>
        </p:txBody>
      </p:sp>
      <p:sp>
        <p:nvSpPr>
          <p:cNvPr id="344" name="CustomShape 3"/>
          <p:cNvSpPr/>
          <p:nvPr/>
        </p:nvSpPr>
        <p:spPr>
          <a:xfrm>
            <a:off x="432720" y="1148040"/>
            <a:ext cx="10347120" cy="48780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My Favorite Fruit/Vegetable</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6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5" name="CustomShape 1"/>
          <p:cNvSpPr/>
          <p:nvPr/>
        </p:nvSpPr>
        <p:spPr>
          <a:xfrm>
            <a:off x="335520" y="764640"/>
            <a:ext cx="10744200" cy="49500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Additional Resources </a:t>
            </a:r>
            <a:endParaRPr b="0" lang="en-US" sz="2400" spc="-1" strike="noStrike">
              <a:latin typeface="Arial"/>
            </a:endParaRPr>
          </a:p>
        </p:txBody>
      </p:sp>
      <p:sp>
        <p:nvSpPr>
          <p:cNvPr id="346" name="CustomShape 2"/>
          <p:cNvSpPr/>
          <p:nvPr/>
        </p:nvSpPr>
        <p:spPr>
          <a:xfrm>
            <a:off x="335520" y="1268640"/>
            <a:ext cx="10744200" cy="5031720"/>
          </a:xfrm>
          <a:prstGeom prst="rect">
            <a:avLst/>
          </a:prstGeom>
          <a:noFill/>
          <a:ln>
            <a:noFill/>
          </a:ln>
        </p:spPr>
        <p:style>
          <a:lnRef idx="0"/>
          <a:fillRef idx="0"/>
          <a:effectRef idx="0"/>
          <a:fontRef idx="minor"/>
        </p:style>
        <p:txBody>
          <a:bodyPr lIns="90000" rIns="90000" tIns="45000" bIns="45000" anchor="ctr">
            <a:noAutofit/>
          </a:bodyPr>
          <a:p>
            <a:pPr marL="195120" indent="-18684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Podcast Episode: How to Save a Planet (2021) – </a:t>
            </a:r>
            <a:r>
              <a:rPr b="0" i="1" lang="en-US" sz="1800" spc="-1" strike="noStrike">
                <a:solidFill>
                  <a:srgbClr val="000000"/>
                </a:solidFill>
                <a:latin typeface="DejaVu Sans"/>
                <a:ea typeface="DejaVu Sans"/>
              </a:rPr>
              <a:t>We Go Inside the COP26 Climate Talks</a:t>
            </a:r>
            <a:r>
              <a:rPr b="0" lang="en-US" sz="1800" spc="-1" strike="noStrike">
                <a:solidFill>
                  <a:srgbClr val="000000"/>
                </a:solidFill>
                <a:latin typeface="DejaVu Sans"/>
                <a:ea typeface="DejaVu Sans"/>
              </a:rPr>
              <a:t> – </a:t>
            </a:r>
            <a:r>
              <a:rPr b="0" lang="en-US" sz="1800" spc="-1" strike="noStrike" u="sng">
                <a:solidFill>
                  <a:srgbClr val="0000ff"/>
                </a:solidFill>
                <a:uFillTx/>
                <a:latin typeface="DejaVu Sans"/>
                <a:ea typeface="DejaVu Sans"/>
                <a:hlinkClick r:id="rId1"/>
              </a:rPr>
              <a:t>Link</a:t>
            </a:r>
            <a:endParaRPr b="0" lang="en-US" sz="1800" spc="-1" strike="noStrike">
              <a:latin typeface="Arial"/>
            </a:endParaRPr>
          </a:p>
          <a:p>
            <a:pPr marL="195120" indent="-18684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Greta Thunberg mocks world leaders in 'blah, blah, blah' speech | BBC News (2021) – </a:t>
            </a:r>
            <a:r>
              <a:rPr b="0" lang="en-US" sz="1800" spc="-1" strike="noStrike" u="sng">
                <a:solidFill>
                  <a:srgbClr val="0000ff"/>
                </a:solidFill>
                <a:uFillTx/>
                <a:latin typeface="DejaVu Sans"/>
                <a:ea typeface="DejaVu Sans"/>
                <a:hlinkClick r:id="rId2"/>
              </a:rPr>
              <a:t>Link</a:t>
            </a:r>
            <a:endParaRPr b="0" lang="en-US" sz="1800" spc="-1" strike="noStrike">
              <a:latin typeface="Arial"/>
            </a:endParaRPr>
          </a:p>
          <a:p>
            <a:pPr marL="195120" indent="-18684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Rutger Bregman tells Davos to talk about tax: 'This is not rocket science' | Guardian News (2019) – </a:t>
            </a:r>
            <a:r>
              <a:rPr b="0" lang="en-US" sz="1800" spc="-1" strike="noStrike" u="sng">
                <a:solidFill>
                  <a:srgbClr val="0000ff"/>
                </a:solidFill>
                <a:uFillTx/>
                <a:latin typeface="DejaVu Sans"/>
                <a:ea typeface="DejaVu Sans"/>
                <a:hlinkClick r:id="rId3"/>
              </a:rPr>
              <a:t>Link</a:t>
            </a:r>
            <a:endParaRPr b="0" lang="en-US" sz="1800" spc="-1" strike="noStrike">
              <a:latin typeface="Arial"/>
            </a:endParaRPr>
          </a:p>
          <a:p>
            <a:pPr marL="195120" indent="-18684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IPCC (2022) – </a:t>
            </a:r>
            <a:r>
              <a:rPr b="0" i="1" lang="en-US" sz="1800" spc="-1" strike="noStrike">
                <a:solidFill>
                  <a:srgbClr val="000000"/>
                </a:solidFill>
                <a:latin typeface="DejaVu Sans"/>
                <a:ea typeface="DejaVu Sans"/>
              </a:rPr>
              <a:t>About the IPCC</a:t>
            </a:r>
            <a:r>
              <a:rPr b="0" lang="en-US" sz="1800" spc="-1" strike="noStrike">
                <a:solidFill>
                  <a:srgbClr val="000000"/>
                </a:solidFill>
                <a:latin typeface="DejaVu Sans"/>
                <a:ea typeface="DejaVu Sans"/>
              </a:rPr>
              <a:t> – </a:t>
            </a:r>
            <a:r>
              <a:rPr b="0" lang="en-US" sz="1800" spc="-1" strike="noStrike" u="sng">
                <a:solidFill>
                  <a:srgbClr val="0000ff"/>
                </a:solidFill>
                <a:uFillTx/>
                <a:latin typeface="DejaVu Sans"/>
                <a:ea typeface="DejaVu Sans"/>
                <a:hlinkClick r:id="rId4"/>
              </a:rPr>
              <a:t>Link</a:t>
            </a:r>
            <a:r>
              <a:rPr b="0" lang="en-US" sz="1800" spc="-1" strike="noStrike">
                <a:solidFill>
                  <a:srgbClr val="000000"/>
                </a:solidFill>
                <a:latin typeface="DejaVu Sans"/>
                <a:ea typeface="DejaVu Sans"/>
              </a:rPr>
              <a:t> </a:t>
            </a:r>
            <a:endParaRPr b="0" lang="en-US" sz="1800" spc="-1" strike="noStrike">
              <a:latin typeface="Arial"/>
            </a:endParaRPr>
          </a:p>
          <a:p>
            <a:pPr marL="195120" indent="-18684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Richard Black, BBC (2013) – </a:t>
            </a:r>
            <a:r>
              <a:rPr b="0" i="1" lang="en-US" sz="1800" spc="-1" strike="noStrike">
                <a:solidFill>
                  <a:srgbClr val="000000"/>
                </a:solidFill>
                <a:latin typeface="DejaVu Sans"/>
                <a:ea typeface="DejaVu Sans"/>
              </a:rPr>
              <a:t>A brief history of climate change</a:t>
            </a:r>
            <a:r>
              <a:rPr b="0" lang="en-US" sz="1800" spc="-1" strike="noStrike">
                <a:solidFill>
                  <a:srgbClr val="000000"/>
                </a:solidFill>
                <a:latin typeface="DejaVu Sans"/>
                <a:ea typeface="DejaVu Sans"/>
              </a:rPr>
              <a:t> – </a:t>
            </a:r>
            <a:r>
              <a:rPr b="0" lang="en-US" sz="1800" spc="-1" strike="noStrike" u="sng">
                <a:solidFill>
                  <a:srgbClr val="0000ff"/>
                </a:solidFill>
                <a:uFillTx/>
                <a:latin typeface="DejaVu Sans"/>
                <a:ea typeface="DejaVu Sans"/>
                <a:hlinkClick r:id="rId5"/>
              </a:rPr>
              <a:t>Link</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6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7" name="CustomShape 1"/>
          <p:cNvSpPr/>
          <p:nvPr/>
        </p:nvSpPr>
        <p:spPr>
          <a:xfrm>
            <a:off x="335520" y="1268640"/>
            <a:ext cx="10744200" cy="503172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spcBef>
                <a:spcPts val="799"/>
              </a:spcBef>
              <a:tabLst>
                <a:tab algn="l" pos="0"/>
              </a:tabLst>
            </a:pPr>
            <a:r>
              <a:rPr b="1" lang="en-US" sz="4000" spc="-1" strike="noStrike">
                <a:solidFill>
                  <a:srgbClr val="000000"/>
                </a:solidFill>
                <a:latin typeface="DejaVu Sans"/>
                <a:ea typeface="DejaVu Sans"/>
              </a:rPr>
              <a:t>Questions?</a:t>
            </a:r>
            <a:endParaRPr b="0" lang="en-US" sz="4000" spc="-1" strike="noStrike">
              <a:latin typeface="Arial"/>
            </a:endParaRPr>
          </a:p>
        </p:txBody>
      </p:sp>
      <p:sp>
        <p:nvSpPr>
          <p:cNvPr id="348" name="CustomShape 2"/>
          <p:cNvSpPr/>
          <p:nvPr/>
        </p:nvSpPr>
        <p:spPr>
          <a:xfrm>
            <a:off x="335520" y="764640"/>
            <a:ext cx="10744200" cy="495000"/>
          </a:xfrm>
          <a:prstGeom prst="rect">
            <a:avLst/>
          </a:prstGeom>
          <a:no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4" name="CustomShape 1"/>
          <p:cNvSpPr/>
          <p:nvPr/>
        </p:nvSpPr>
        <p:spPr>
          <a:xfrm>
            <a:off x="335520" y="764640"/>
            <a:ext cx="10738080" cy="4888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E02 – Household Waste</a:t>
            </a:r>
            <a:endParaRPr b="0" lang="en-US" sz="2400" spc="-1" strike="noStrike">
              <a:latin typeface="Arial"/>
            </a:endParaRPr>
          </a:p>
        </p:txBody>
      </p:sp>
      <p:sp>
        <p:nvSpPr>
          <p:cNvPr id="105" name="CustomShape 2"/>
          <p:cNvSpPr/>
          <p:nvPr/>
        </p:nvSpPr>
        <p:spPr>
          <a:xfrm>
            <a:off x="432720" y="1148040"/>
            <a:ext cx="10347120" cy="48780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Results</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6" name="CustomShape 1"/>
          <p:cNvSpPr/>
          <p:nvPr/>
        </p:nvSpPr>
        <p:spPr>
          <a:xfrm>
            <a:off x="335520" y="764640"/>
            <a:ext cx="10738080" cy="4888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E02 – Household Waste</a:t>
            </a:r>
            <a:endParaRPr b="0" lang="en-US" sz="2400" spc="-1" strike="noStrike">
              <a:latin typeface="Arial"/>
            </a:endParaRPr>
          </a:p>
        </p:txBody>
      </p:sp>
      <p:sp>
        <p:nvSpPr>
          <p:cNvPr id="107" name="CustomShape 2"/>
          <p:cNvSpPr/>
          <p:nvPr/>
        </p:nvSpPr>
        <p:spPr>
          <a:xfrm>
            <a:off x="432720" y="1148040"/>
            <a:ext cx="10347120" cy="48780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Results</a:t>
            </a:r>
            <a:endParaRPr b="0" lang="en-US" sz="2200" spc="-1" strike="noStrike">
              <a:latin typeface="Arial"/>
            </a:endParaRPr>
          </a:p>
        </p:txBody>
      </p:sp>
      <p:pic>
        <p:nvPicPr>
          <p:cNvPr id="108" name="" descr=""/>
          <p:cNvPicPr/>
          <p:nvPr/>
        </p:nvPicPr>
        <p:blipFill>
          <a:blip r:embed="rId1"/>
          <a:stretch/>
        </p:blipFill>
        <p:spPr>
          <a:xfrm>
            <a:off x="4572000" y="1088280"/>
            <a:ext cx="3124800" cy="5495040"/>
          </a:xfrm>
          <a:prstGeom prst="rect">
            <a:avLst/>
          </a:prstGeom>
          <a:ln>
            <a:noFill/>
          </a:ln>
        </p:spPr>
      </p:pic>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9" name="CustomShape 1"/>
          <p:cNvSpPr/>
          <p:nvPr/>
        </p:nvSpPr>
        <p:spPr>
          <a:xfrm>
            <a:off x="335520" y="764640"/>
            <a:ext cx="10738080" cy="4888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E02 – Household Waste</a:t>
            </a:r>
            <a:endParaRPr b="0" lang="en-US" sz="2400" spc="-1" strike="noStrike">
              <a:latin typeface="Arial"/>
            </a:endParaRPr>
          </a:p>
        </p:txBody>
      </p:sp>
      <p:sp>
        <p:nvSpPr>
          <p:cNvPr id="110" name="CustomShape 2"/>
          <p:cNvSpPr/>
          <p:nvPr/>
        </p:nvSpPr>
        <p:spPr>
          <a:xfrm>
            <a:off x="432720" y="1148040"/>
            <a:ext cx="10347120" cy="48780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Results</a:t>
            </a:r>
            <a:endParaRPr b="0" lang="en-US" sz="2200" spc="-1" strike="noStrike">
              <a:latin typeface="Arial"/>
            </a:endParaRPr>
          </a:p>
        </p:txBody>
      </p:sp>
      <p:pic>
        <p:nvPicPr>
          <p:cNvPr id="111" name="" descr=""/>
          <p:cNvPicPr/>
          <p:nvPr/>
        </p:nvPicPr>
        <p:blipFill>
          <a:blip r:embed="rId1"/>
          <a:srcRect l="0" t="7314" r="0" b="12229"/>
          <a:stretch/>
        </p:blipFill>
        <p:spPr>
          <a:xfrm>
            <a:off x="449280" y="1636200"/>
            <a:ext cx="3665160" cy="3931560"/>
          </a:xfrm>
          <a:prstGeom prst="rect">
            <a:avLst/>
          </a:prstGeom>
          <a:ln>
            <a:noFill/>
          </a:ln>
        </p:spPr>
      </p:pic>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3770</TotalTime>
  <Application>LibreOffice/6.4.7.2$Linux_X86_64 LibreOffice_project/40$Build-2</Application>
  <Words>1010</Words>
  <Paragraphs>159</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2013-05-21T09:22:36Z</dcterms:created>
  <dc:creator>Hooby</dc:creator>
  <dc:description/>
  <dc:language>en-US</dc:language>
  <cp:lastModifiedBy>Benjamin Leiding</cp:lastModifiedBy>
  <dcterms:modified xsi:type="dcterms:W3CDTF">2022-05-23T10:22:56Z</dcterms:modified>
  <cp:revision>3365</cp:revision>
  <dc:subject/>
  <dc:title>PowerPoint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0</vt:i4>
  </property>
  <property fmtid="{D5CDD505-2E9C-101B-9397-08002B2CF9AE}" pid="4" name="HyperlinksChanged">
    <vt:bool>0</vt:bool>
  </property>
  <property fmtid="{D5CDD505-2E9C-101B-9397-08002B2CF9AE}" pid="5" name="LinksUpToDate">
    <vt:bool>0</vt:bool>
  </property>
  <property fmtid="{D5CDD505-2E9C-101B-9397-08002B2CF9AE}" pid="6" name="MMClips">
    <vt:i4>0</vt:i4>
  </property>
  <property fmtid="{D5CDD505-2E9C-101B-9397-08002B2CF9AE}" pid="7" name="Notes">
    <vt:i4>5</vt:i4>
  </property>
  <property fmtid="{D5CDD505-2E9C-101B-9397-08002B2CF9AE}" pid="8" name="PresentationFormat">
    <vt:lpwstr>Widescreen</vt:lpwstr>
  </property>
  <property fmtid="{D5CDD505-2E9C-101B-9397-08002B2CF9AE}" pid="9" name="ScaleCrop">
    <vt:bool>0</vt:bool>
  </property>
  <property fmtid="{D5CDD505-2E9C-101B-9397-08002B2CF9AE}" pid="10" name="ShareDoc">
    <vt:bool>0</vt:bool>
  </property>
  <property fmtid="{D5CDD505-2E9C-101B-9397-08002B2CF9AE}" pid="11" name="Slides">
    <vt:i4>20</vt:i4>
  </property>
</Properties>
</file>